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84" r:id="rId11"/>
    <p:sldId id="281" r:id="rId12"/>
    <p:sldId id="282" r:id="rId13"/>
    <p:sldId id="283" r:id="rId14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3527" autoAdjust="0"/>
  </p:normalViewPr>
  <p:slideViewPr>
    <p:cSldViewPr>
      <p:cViewPr>
        <p:scale>
          <a:sx n="79" d="100"/>
          <a:sy n="79" d="100"/>
        </p:scale>
        <p:origin x="-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75F9A-6C28-4799-A602-FF5ABEF2F733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8A0CDB-831B-4880-B74A-A2C20D6736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573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F74554-F3CB-4E9D-8A99-6CC973BDAB60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CDD4C-63FC-4A06-871F-B98721E0C5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5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0C9AC-D754-40E3-927B-FDE329C719D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674CB-5849-46EA-B5DC-C75D4B67EA1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 τρίγωνο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- Ομάδα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- Ελεύθερη σχεδίαση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7 - Ελεύθερη σχεδίαση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15900"/>
            <a:ext cx="165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F4D213-3634-4C9A-88B8-D501A31925A1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13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4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0F685F-E69C-423A-84C7-AC3DD484A4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E2DE-5764-4C83-A7A7-73510492D4BF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0EAB-D6F4-4838-9930-4C824C80C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C501-611C-4230-B0C8-DA6AAEA90E90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C9B7-ADF4-484A-9C1E-7B3753A412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B332-8597-491D-B06B-94C043AFFEB8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5AFB-823D-43E0-810B-B03AC7898F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Διάσημα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- Διάσημα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D45D8-DFE9-4746-935C-39027137121B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661604-7E50-4EC1-A010-148CFFE429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04553-0FC9-4CFD-B35F-D508D2079A06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A6BB7-E965-4F16-9574-E53AC32010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B6B86B-3C46-4126-A6C7-75444AD76B11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D3764-12A2-4CD5-BF96-C8BF00CE87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4AB25B-355C-4EC0-B634-4EE68D0E5703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7F50F-CB85-4D74-ADF4-C08F9083C1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04BA-8636-4F04-AB40-23CC41405673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4D2B-8024-478B-A297-02EF8FE14A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40901D-E4C9-4562-9065-79D707EBA03D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C831F9-3B35-44B7-B803-4864AD8C3D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Ελεύθερη σχεδίαση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- Ελεύθερη σχεδίαση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- Διάσημα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- Διάσημα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7CD3BF-06EE-442E-A40F-FC011E53E01C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12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AFAE23-497D-4055-AD3A-2100F579BE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995363" y="274638"/>
            <a:ext cx="7691437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n-US" dirty="0"/>
          </a:p>
        </p:txBody>
      </p:sp>
      <p:sp>
        <p:nvSpPr>
          <p:cNvPr id="1033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09F326-6095-4A8A-8314-CFB130DAA6BC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6B6E357-F3CE-49A2-BE6C-73743D210B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7" name="Picture 3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4975"/>
            <a:ext cx="995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eelpno.gr" TargetMode="External"/><Relationship Id="rId2" Type="http://schemas.openxmlformats.org/officeDocument/2006/relationships/hyperlink" Target="http://www.keelpno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pix@keelpno.gr" TargetMode="External"/><Relationship Id="rId5" Type="http://schemas.openxmlformats.org/officeDocument/2006/relationships/hyperlink" Target="mailto:keelpno.thess@keelpno.gr" TargetMode="External"/><Relationship Id="rId4" Type="http://schemas.openxmlformats.org/officeDocument/2006/relationships/hyperlink" Target="http://www.keelpno.gr/el-gr/&#948;&#959;&#956;&#941;&#962;&#955;&#949;&#953;&#964;&#959;&#965;&#961;&#947;&#943;&#949;&#962;/keelpno_thessalonikis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lpno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899374"/>
            <a:ext cx="8352928" cy="13054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400" dirty="0" smtClean="0">
                <a:latin typeface="Arial Narrow" pitchFamily="34" charset="0"/>
              </a:rPr>
              <a:t>Λύσσα</a:t>
            </a:r>
            <a:endParaRPr lang="el-GR" sz="4400" dirty="0">
              <a:latin typeface="Arial Narrow" pitchFamily="34" charset="0"/>
            </a:endParaRPr>
          </a:p>
        </p:txBody>
      </p:sp>
      <p:sp>
        <p:nvSpPr>
          <p:cNvPr id="15362" name="2 - Υπότιτλος"/>
          <p:cNvSpPr>
            <a:spLocks noGrp="1"/>
          </p:cNvSpPr>
          <p:nvPr>
            <p:ph type="subTitle" idx="1"/>
          </p:nvPr>
        </p:nvSpPr>
        <p:spPr>
          <a:xfrm>
            <a:off x="684213" y="5516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l-GR" sz="26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Κέντρο Ελέγχου και Πρόληψης Νοσημάτων (ΚΕΕΛΠΝΟ) </a:t>
            </a:r>
          </a:p>
          <a:p>
            <a:pPr marR="0" algn="ctr" eaLnBrk="1" hangingPunct="1"/>
            <a:r>
              <a:rPr lang="el-GR" sz="26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15363" name="AutoShape 2" descr="data:image/jpeg;base64,/9j/4AAQSkZJRgABAQAAAQABAAD/2wCEAAkGBxQTEhUTExQWFBUXGRgYGBcXFxQUFxQUFxQWFxQUFxcYHCggGBolHBQUITEhJSkrLi4uFx8zODMsNygtLisBCgoKDg0OGxAQGywkICQsLCwsLCwsLCwsLCwsLCwsLCwsLCwsLCwsLCwsLCwsLCwsLCwsLCwsLCwsLCwsLCwsLP/AABEIALcBEwMBIgACEQEDEQH/xAAbAAACAwEBAQAAAAAAAAAAAAADBAACBQEGB//EADsQAAEDAgQEBAQFBAEDBQAAAAEAAhEDIQQSMUEFUWFxIoGRoROxwfAGMkLR4SNigvEUUlOSBxUzcqL/xAAZAQADAQEBAAAAAAAAAAAAAAABAgMABAX/xAAmEQACAgICAgICAgMAAAAAAAAAAQIRAyESMUFRBGETgSJxFCOx/9oADAMBAAIRAxEAPwDBfibjZMl4gLObRzGStKhRsvHkU8HGVxOiQ4s8EaLdZgxCy+KUBFrlMmKlbMKkbgL0mGdDRAWVhsHBkrYDwBZGTspME55m5SWJoOcZRKoMymKdcRdLdAj1RjNJzZSbLSpUQN0DFMEyEIVibBN2GqBcUwjnCGkrHbwh8XXo6ZIRqjZCaORxVCSijwOIzMJBBS+ELi+QvfP4Ux4vErPq8Eg2hXjmjQgjhsM5xBXrcDTa0X1WRh8MW63WhSiNVCc7KxiMYkNzAtQONkmms+tXdngaLUrVAGX5JLooo6ZgcPaTqIWthGnMBqhUAHCQEzw5hz+aZuxoxNKu2GrExTZcfVehx7hA6rIrNuCgVkjz2PqFjgOae4biSBdHrUgXAkSmHYVpFkzaaoThsxOMjNcIPBsO52ui1zhBoUcUQxtludR4oTjcipwwaLbrJdR/qydI/Za+DpucJKO7CA90sZNFONpGbi6TQPJL4XDholM43Dumwn9pS3F62Sknjb0JOK7O4iuALLNBzOndZQxpJEFMuqOaQ46K6hRz8rNplam4ZHC/XdCBLLAmPksYYnM8fd1vU6ZLeaSS4jxdovTDYEqLlOjbRRL+x6PQVjJ8ITTa+QAboGFxLWhAx2NDiI5qFEUP4rEECZSeGq53c0DFPLwAEzw+kG6rUM0kN1mA6JZrZMFPFiDF0EZs5UY0BYWMqwbJviTiNFlPcqRViUEZi9kzh25liPeZ0Whw3EOFoTuNDx0PGteFx1c6JjC8Pc5xJR8XgIM9FJjtJmdTqndWrVXRZEpwTdPU6DSLLCNUY2IFQASD4gCNpadCicPa7fRei/G1A0P+DUjw1aIpuj/uMAy255SB/itWtwtlGk2k9vjfHxH/APbJu1rSNIt5ymktL7KwTTPM1KLRdBxdVpp+SHUxBLSHfmBcx3/3Y4sd7tKphaOYffNIolFPkaP4ew4+GJ81p0qImyRwXhbHX6p2gIRbKJUqEOMPiO6V+MHNTfGqJdEJDCUCLFYzFqcyCU3SrgOhdxTAI7ojMMLFYVJi+O0kK1I+G/JFxlP8vdUxdOKaDo1DfDwMqDWcWkwk8M50WWgxuYXS9MZbQu2pMryP4nryC1ezdhomF5Xj/DCXFWwtctkcyfE81gYzLdrMDmRG3usqjgCDBEXW7g6EGCunJJXZDGvBgCiQ8cl63hzwacJTF4IApng9MkFSyS5RspjjTo42vFlEeph7lRJaG4sUZVPNFpvGYBZz6l0Th1QZplUcdHNZ7PDtblCtkEzssujjExUxMtsuWhrHa+J2asfHY0tSzsY4c0l8XObp4QCxl2JLhdKYh4CcaBCSNKXX0VI0TsLg3A7J2iQ06KuFpNCZpUpPRJJ7HT9mpTxsAIuJfnYkajAUA1XA5QlKxoXdScStbhdNzxlYMx6LvD+HvqkAWH6nbNH79F7PB16dJobTYAIHiEb8yN1LJk46XZ04fjvJt9D/APwqVRuF+I0O/wCN4wXaCpAAA53C+b/+o3HHsxIpC8Pa+CfzOLgQBG2gXvMXjH/D8ADoMgTE9FlUOD0n1XYzFNaagAyMJENIIIMxrIF9lsOXdzK5cPFVE83xjhhOLxQZcS2oWj9LniKgHTM2f8kHhVKCQea9Zwqg349asLl5Mk3kHSJ0FkDjnDcjxVaIa7XofRb8ylJpCv4zglIycRSgiEWnKL8CSCuAQQE6YpSqYMFBqsGZExwuChOuJRAKcQwswQiuHhRC7wpejVzWGy1mJUFgVTFNzNARqrLAIR0St7D4CYWkGthWaIVaBlcew5rIGCVnkLPxtPNqn6tMmAkceMoCaIskYtVsviPNNmj4hCDWxAb1K0sHRzMzdFRt0SSVivEaBcBCLw9mUQmagsh00jeqHtJkdqoigLqwOR46oTcwUTh+DLzN16fD0abgmaeHazRXebwcVCGH4eWhPUqjWiCpjMRaAlsPQky5Re+zImPAIssWjTMlb1Vo7oFcNhNB0qH7MWriYMBOYBuc3skasZk5w+peyrLo1GtVotaLaq9Gmcs/UJPEYoaSlRij+UO/jmpKLYOj1X4X4cMRWyPbULRdzg5rWMZ/c4gmeQhazsVhKNVzG0GGNHOl8n/MkLy3BeM1aDT8N8AnMd8x0+Scd+JS8h2Rjn3kuEgX0HPXdM1FovCXHbR6vPWrWaMtMbMbHpAgLAGANMkMa5hzFwJLsxJMnNGupjktDAfjuvSAGRhaOUt2T5/HlGpaowtcdzJy7eWqn+NNaZ0R+ZtfxAYXFVDYgz389fNBr4Vz33DwRsQYW7hcRhw4ZiHGxFnQJFjycI7pmpd/hAI6aeihkwPjfk6cfy1yqjz2FbqOv2U0w5g5jrj3BTVLDNaXHSSfI7quLpW1P8c5XLBUzqlKzDcwssdlnPdLlv4unmZFpGnULBw1OXFdcZWcGaHB34L16ciOiWe3K3yTdR0GEnj3yIVLJ2cw8uYh8Oowb805goyonw4Qb0AVxdK6DklFqEzCtRF0lm5bOMw9kNpgo2IxEWVaDd1go66pF1m8SfLSU7VKXqNBEJ4sEno8fSJdUK9rgGAU1m0uHjMCn8U7K1UyT5dEoKuwVVCpMjVXFUELgfskFn2EBCiqAoiLZiucWO1stOhjxCzMQ0uJKrhr2Vmk0QZoVcaNUFlcuOsBLVcOSbLlFjgTOiFKgoLUxcFJV8bNlypdxhJ16ZKpGCGssTeUzha0IGDaSYhFdg3Bw5JnXTFZfEVt1nms5xygwN+vdO43CuEDmiYHhh3CyaSsPY9TqEtjSAB9+p8yq0KWQ3+905TwuVpMIeIol0Ruo8g2Wfiln0nF1VoOhIB7GxWtRwDssJzh3Cmfne7LBFoJJFpM6AdUIzSY2ODlJKJsfh98tqUzPgc4MkkkNzGAT9VpcFq1CbP09ZzZdZmxsszhjZLnMsKj4bM/rdv2/dO8Kb8Ks6m+C8ZiItYkSO+pTVsvOr0b9EXIfN/nPXfVdc21j9EhisZLm2BmQBMbwT1IujUJGhkG56FeblVSPRxO4i9Wx769OR6oD8JJluu4O/ZPYlnIWSNKrfX6xfTuhCZeWNSjT6EMTSINxB6pCtSXpav9SxB6O1I8uSx8ZhHtNxI5hW52edmwyh1tCzRCtWfCuKahw5kTuhyRyc9C1MSZKZYQoaEIMWK3JGexXFmTZEpyGqzaK6TeE1lE6F5QLpp7L2VaZBRTFbFXVcqmIOZqvjcOSbBDqsIhMgtg6FLwrmQymaVKyPSobrchJdAmULKLhrkbKI7FoI/hc6KDhjW2heoqYcDRDdg91zrPZI81T4aQbo//ALQDNl6BmFlGp0QEr+Q/AaPGVfw/AsqYH8P3l2i91UoCLIAoI/5UujHjKfCQKpyi31T1ThRJFtF6UYEApkUwNkJfJZmeZfwgGCRoiU+CSvUNoCJhQMhTfyJIJhUOFAAghBZwsaQvS5Iuqijuh+aTZjLHDwAh41sNaxlMBzgQalyAJGWW6TrpyHdbDWWhQtAIQh8hxd1Y0JcXZlYPBlobFoMgdeZ6pzjfDQKorAeF9+2b+ZTK0mU8+Hvqx0f4uj+V1/Ezuc2peQcm3Z57E0ZAOzQDpewOYjpJumuG5soBBtY76W091ZzC11yNtY5kkabktCuKzWkti8ZjtDQXWBOpgEeR5qufHezvwZaVB8vn7x6lJ4/ESYALf7tJHTVFxOMYAQALj08o+7rLoNsJOvceWn31XKoUztjK9sgOUkuO5AFtt5iy08KM7db7Ebfusx9MybiLQJP01K2+G0xlAMJmhudKxKvgJm0H5pN9KPJemxGkiB7e6QxLQ79/9JJQ9HJmwrLuOn/0xTTkIL8PZPGkoW7KXNo8ymnTM+nh1VmCJK09lBYSmUzcmIYjhxaGu/6p/kJWjgbrViTKsY5J/wAno3Jsz3YayUfgsxhbFOldDLbmFub7DyZnjCBXfS5BOPYIC6WCIW5WwcvZmigOSi1GUhCipyByHKmqNUpWQKTgTKscV4so7X3XKl6Ai7R6LoCrVJB0VqbjuOyRrYaOFwXWldr4e4Psqii5bjs1EfUQ3GSF34LpsFdmHO22q3FmCvf4Qq/ECIzDc0wzBTJ2ATrHJ9AsUNUaKU3Lpw7pDYg7nZXptg5SfNSlaGSK023UxbTaEzUqtpiSJ+UKgrBwta0haUGg6KUqcyOi0ODP8eXZwjfUXHmkeHEmT5XRcJXLKocbw4T9VXG3jlCb9g10C4ngnNccsyTE7DvO8kenpj8WogXEmxLouMpjyiMy9ZxrHsFQ0ni5IIm4cNRbuFhYrFuJaLZTOYBo/MM0AWOxH/jG9/ayQT0WxTcXZn02Ax4pHfTb5j2RPhXsO/lYEdVbDAEZgIAMRBDjpDjvsRG0LjnXsba9NPmuBw4uj04z5K0XbXjcTpfXUJ/Dvv8AXdYtSoLXvO/KYGnYJ8VYggweSSTHrRpVXRaY7X80pUrFsRpNz+Ud/uF12JJaAZkdvlugOeDvY6DYncRzTxJF3i4cfP8A3uhVGabAhVpPk5T6Hpy9R6LlR5PTmO1lLLFLZx/Kx75r9nGhR7LwiU9I5e6mIHoYUkjkaoA7ouVLo7GoYYTPJFoCKD35qzm29j+66KRBtebIlSibaDncT0tPsUy2jNCwowOn15LlKJAP3ZP/AAfC5siAWuHWA4W/8ggA5r2kiZsOwlag0caIGiiZpOsJI9W/uuqik6BSMupWygbA6K2EknMRbQH6pavhzYySB006JqhcQJgXUmlQEjVe3Ibw462vZCMkA7JahUzOsbo1JhjxEhJLX9DIMCbWRHYjYBCJMi1pXLcxF1rdaMHZcAzH1XK9R1PXQ6dUi8OAiZAExojB5LRmm32UedGSVO+xmk/PfRNUQADfz2lZZcNjZXDiW6owy1uhGi9fMCcx6hBNWBffRMuBJgnQeZVDTBAnUTG9ipTSbtjIu1ocAHEyLjkUA1AKkRadFaLSR0/lEIaQIFzafLb0Wi26szLDEEkCAAuPJggaHRVgHXbXpof3Var7WHhGn3sqObaaYtAfxK41aIdo5oAsY0/KZiRZeY4X+ICf6Vcbi/8A1EaGdivWSHNLD+oW77L53xP+nVIIvNxPI79124c0pLfZ24YRlA9K3GGlVgkOY4nNZofpOf8AuF9NZHrMTjcpIGggepj6LBwFY1XCiQcwvTO8C8HyW0KQP5zeBJ/keSM3b2deKNKkTC1b7GfuybZiQZiPksjG1A2DT0vI8rffVTA4oWBUHF9l3I2X1tJ8puD0srMfrmIjnYxy9OqVbUbpz2G45hcFdoNyNN+XkniJTNSkwktmHGNROvOTpHn+7T2QZI+9++yQwOIbLYNzoRDdrkxt0K23EOAEE/3cxy67+yo4qSolNap+RFkEg/em6HUgkyZGx0urBnM8wRp3hDYREG5+q4XZ5b09+ATnZT4b/VXL5JOhPoR2R20wbkR5iL91f4UwNSLcjy+UeiEX4GplQMoG03B2I5g+qmX8xGhjXnO0dkSs5oGQCSNb2J3Hf9ggmu0QAJB5OJI2mCekqkYpukCnR2nLf2N53BtdCyzbY6b7iNETCPAMX1AFpm9wfvdL18RlD3G7gCQ0ybWzWGus2T8d14AtoOWlvhkCOZaD6FwIUS3xDV/qDR17xrvtzlRMmloNDr2kmI22hEawAeETMR0PVDp1BOp5R57IofAnMRqbmdTv97qSklsnT6LUqQbB3nn+YnVUrslxvbbYT3Q6dyO9uvPsuNfFR0vIbEAbdfZa01s1MKMwGXWRNrzyXH04FvSNFVrtYne+0zAjdF9e82uptbGSZT/jz31XBScYuJ9xbRGB18hHQhAAEWJzcoNtUFCws6+kWzmvIt6qA2gD0XalWA0am9tYKFTqjJJmSSJ5RH7wjRqCMeTebz005Kxe2QRaNeUaWQPiaHLsfOYXA/adfOEGjNb0NfEAAi/2P2VXPvOhn2j/AGgNaZbJykA6jlK6RMkjUgdyZP0W+jcTrWkkx59Z0XK9YO6a878rKhfFhYm2um9kPNmLhra/Pt/pGwONDNNzQQbl1o5WPzXk+PYYPrO0gOsdZ6/Nenqw2GmQ6bzofIbXWLxX/wCV5vcmJub6nX22XRh80dnxdWK/hzDZaxdyaAJ/ud/CZxrjmIBloJB/LZw2sLCATE7onAWn+o/+4N3vF/W6X4vThxMAibgAHyMgxafVUjuTKxl/sl+gQZMzoBE9efRKVsPlgjcwekg+yd4S4xl1DjBOo6GZ6yg4zBODi2bfSVZQtBlNqQAYoNAnWwG5JNgAOsrWw/BTUb8SpmuYhps28XI1uYgfykOBcPJxDCRZsnsYgE36r1WLxILG5emnLW3mB9hKopKyn5HypGTQp02SI8yS6J5ZQSU+/FMpwQ4N3i4B1jU7gm6Rq0s7gSSNrEtmxiY1jRUo4RzZAfnaf0vAcASNZi2/totjQ02bpY15zt9JP5hAP090P4ZD7xFhsDMR57DulMKXnUtyloGQRAINjzuJ9O8tsfLTIlpiN8vON5vPkuX5EalZwZYfzGvhATI0t6fzK4GQ3kfoND2v80H4062Mxvcg69QhVauo01136k7b2CjSbES9ExbzESfK9yTcbGFx1UEFpNwOQBiN7G10LEue5hyeGJEzBJ6Hb+Elh8M5pdJkGb5hI8zoqxhrRuOyV6EnM0WOlp+/VdoOa2HPbMHQlwJBHt1HZCq8PLjGu0aiQRrJGmUevecvEUKjS4OgZWO/S8jM1jiQ7wkETEd4VYx+xZwXaPTsxlGLDL0zExzublRZnDaP9JpMEkTeBYmRY9Con36BwNvCYIudaZPhvpd1oOu6M9nicREAm2oj090bCVGtzOcDZroO4J8Nut0rgKmWI5Rzn+FxKVpAehZ7tWi17jfUx5WK6aOeNva/XmtKuBAc0GdDyG/KY1VGUWfrdk0nLcxHaNwmpqVGFMNhS1r3WPK+4IJPoEZrHb77XiT/AKRa9W+WBewj59TquUXSLiN4629lOU/RilUEFrAbk+LTbWPdVqsk2Imwm8GBqPIj0RyfEO46botKIsLz3QjPlGkbzYriKBJsYgiDaxN1Woy8QCG27yb9ItKfpYePETpoO0QUo9sEjXeSeXzT24h+xciSIF4t2Fh5fsiV2Sc0CBPmQFYU/voq4jEBrT5e6V5L0vIK9hqXC6jxOjiLSdogCD2Qa9EsIBbdtp5mJmeslGZxQt17nWRb/SRqYsE3DtZN5vH7H3VXxcdd/ZraZx7TYW6EX8z00RgC0g2mfcCx+9wrCIlomOepvuPJcZ4jB3ud4J1nyKRL0NYNhkuPz6ffsvNcTec2uv09uS9lim+CNIEWGuv7ryeJwVSs8mm2GgkGbG0eIA850+x04VxuymLIk6HuENiiLw4kk2MQdtLaCUHFOD2k951j71TFdkNaNLwI6ADty+5VXATAG9ht176LQnVthjlUZN+zPFIMa0zIOkTflqtX4IeA4ai3yVC4QBb4hBLR/wBLZy5u8ggefRU4fVLJa4EOPPbqfVdOKVqvJlPkF4bDXvkRa3QA+5SuOrhpLeZNr76fL5KziQ7v8tl5rjmLfmkSXNcGnWBJ8JPQyEZK9FoSqVm82oS0FtySLEHzMg2sCfKy7QpP+EQbuGa8mNzlJMm0gXmw22Dw10NEEWgax5e6JUxUHcE2M6RcXPKGqd0is5JeTQc5wvvc9QTseQ0+7pitWAgAyDpPK0yfMX6rPc5xnMI3Gm9wLWEaeQKMwNyZSSJE6ybkgRyv8+UqeV2c+RpqxpmIGSTGpvuTztvdUNS/iHoesjX7sgtdltEkXMxEXJJHr+xXa0uiBGl41kXkAWF1ztEvASvJDYNgZdO4g6HmJ9lGtJdabTEmJn9R+9lVtMz9O8QD1/mVek2T4du/Qk9v2Wb0KwL2nN4Ym8yJJOxJ2brbqF2rqH6usJIHh1GYCeUDTUruNEvhpvy0m2xjouMBkNNwRE7RFreQTc3EVNsAMPTgB7Q9wABcYuQBzM+q6mfhfZUQ5j2jULoB0vHoB/KUY/xSo/EagodAiUipPROUWaZquiNoJ9lWi2Ccxnr01GqnxBCXdiJPZae9sKS6GswzffL+VedtI01QKQLtFXEVI6JIRf6CqDBplEe4N+aBTq2S1esSUzioK0ZemOuxUoc5hdJ033umWVFKXKmx3FUGa6BdA+CHG+k6dlV9YEwrVZyw259lTH7FcLR3HFrXCACeR66fNdcxrgBkyOJEumRteOSVfhjYiTGoJ18wj0hIjI4R+rNYx3TcrugcdbCuwsaX66E8ihYMEmI0M9zsmRJtMFcFOHEjTZLzprQpzGBzhb0sZ90lRaS2IggyN4KPUqkEAefzUo0hcxrzmRPJGWWPbBxsWboARfmRJEO/KJ/yUNCTPOJO+oP0TDqYmVAVCWV+A14M/E4ZpDs7Zm0QCMmgBPK/qUu3DtDozEgbRJsIFxpa/VaddgdE6jT6qlWlpEWvcdduqrDO1/Y1NLQq6jO2uom891h8X4TUc8Gm0T0s+GmBPMXIj+42W/VFrXOsK7Q4Frp02N9ZsqRzSjsEX7PPN4O8OBIbOSSA7KWhoB3kETlHnc83KVAy2zvCTO9tSSesAei2n0w0g6yTM7T33C4+kIMXPSBtce4KaOdzQ0uxJrTAkWEFskaxIJ1B191RjzmOYZcrhFrv8MjLBtHzB5p/9ItYEGLR0kfeqlQh2ok7HSDqNPJKpWqCslOxMVyXEhvO4tc8+XPkmnXP5TYSdBobc/ZDqUSDMXjyi2gVmVJJ/MB+2/UIcjPbGGka2kHUjaLeevsgsMk6A3OvmffdUcQbZmz7HRWw4dPhHUjnsRPVZ70AqXC51nXYATYWOllas0WIcI/uAnqI2M7oXwLjMS3WBHkfkiF9w0ti1jqDbfmEX7Yt+C9Nxixt0mPJdSxBbYGw6KIWjcGPVcOCEs2nCii6XFAlJ2OMpmEOpSEqKJZQQ0dmnhiAEnxEgqKJ56VEumKOJAVJsoouSXY72J4us4aJrBuJAlRRHIlxRe/4o1aWGESgmrcgLiiGXSVEIhG1bIFOsQ4qKKMW6KS6G2mSiGpAUUUoyfMDWhcOBKKQuKJJ6ZkBeFR9M7KKKkFbQvkB8MgpqjSBUUVV2BnK4E2CGDvrEW2+7qKJqvYzOG55ItXDAX215Tb1UUQS7RogGUGuaXcu+/dDuOy6oj00BgDWm3YfwqVQT5W2iyiidqhos7Twe827QZ6bQrOplp+e0j6XhRRC3Y9dA3MBnnoeoN9U1hn+GDp8oKiiNtIWSAuwriZDv/zP1CiiidPR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Lucida Sans Unicode" pitchFamily="34" charset="0"/>
            </a:endParaRPr>
          </a:p>
        </p:txBody>
      </p:sp>
      <p:sp>
        <p:nvSpPr>
          <p:cNvPr id="15364" name="AutoShape 4" descr="data:image/jpeg;base64,/9j/4AAQSkZJRgABAQAAAQABAAD/2wCEAAkGBxQTEhUTExQWFBUXGRgYGBcXFxQUFxQUFxQWFxQUFxcYHCggGBolHBQUITEhJSkrLi4uFx8zODMsNygtLisBCgoKDg0OGxAQGywkICQsLCwsLCwsLCwsLCwsLCwsLCwsLCwsLCwsLCwsLCwsLCwsLCwsLCwsLCwsLCwsLCwsLP/AABEIALcBEwMBIgACEQEDEQH/xAAbAAACAwEBAQAAAAAAAAAAAAADBAACBQEGB//EADsQAAEDAgQEBAQFBAEDBQAAAAEAAhEDIQQSMUEFUWFxIoGRoROxwfAGMkLR4SNigvEUUlOSBxUzcqL/xAAZAQADAQEBAAAAAAAAAAAAAAABAgMABAX/xAAmEQACAgICAgICAgMAAAAAAAAAAQIRAyESMUFRBGETgSJxFCOx/9oADAMBAAIRAxEAPwDBfibjZMl4gLObRzGStKhRsvHkU8HGVxOiQ4s8EaLdZgxCy+KUBFrlMmKlbMKkbgL0mGdDRAWVhsHBkrYDwBZGTspME55m5SWJoOcZRKoMymKdcRdLdAj1RjNJzZSbLSpUQN0DFMEyEIVibBN2GqBcUwjnCGkrHbwh8XXo6ZIRqjZCaORxVCSijwOIzMJBBS+ELi+QvfP4Ux4vErPq8Eg2hXjmjQgjhsM5xBXrcDTa0X1WRh8MW63WhSiNVCc7KxiMYkNzAtQONkmms+tXdngaLUrVAGX5JLooo6ZgcPaTqIWthGnMBqhUAHCQEzw5hz+aZuxoxNKu2GrExTZcfVehx7hA6rIrNuCgVkjz2PqFjgOae4biSBdHrUgXAkSmHYVpFkzaaoThsxOMjNcIPBsO52ui1zhBoUcUQxtludR4oTjcipwwaLbrJdR/qydI/Za+DpucJKO7CA90sZNFONpGbi6TQPJL4XDholM43Dumwn9pS3F62Sknjb0JOK7O4iuALLNBzOndZQxpJEFMuqOaQ46K6hRz8rNplam4ZHC/XdCBLLAmPksYYnM8fd1vU6ZLeaSS4jxdovTDYEqLlOjbRRL+x6PQVjJ8ITTa+QAboGFxLWhAx2NDiI5qFEUP4rEECZSeGq53c0DFPLwAEzw+kG6rUM0kN1mA6JZrZMFPFiDF0EZs5UY0BYWMqwbJviTiNFlPcqRViUEZi9kzh25liPeZ0Whw3EOFoTuNDx0PGteFx1c6JjC8Pc5xJR8XgIM9FJjtJmdTqndWrVXRZEpwTdPU6DSLLCNUY2IFQASD4gCNpadCicPa7fRei/G1A0P+DUjw1aIpuj/uMAy255SB/itWtwtlGk2k9vjfHxH/APbJu1rSNIt5ymktL7KwTTPM1KLRdBxdVpp+SHUxBLSHfmBcx3/3Y4sd7tKphaOYffNIolFPkaP4ew4+GJ81p0qImyRwXhbHX6p2gIRbKJUqEOMPiO6V+MHNTfGqJdEJDCUCLFYzFqcyCU3SrgOhdxTAI7ojMMLFYVJi+O0kK1I+G/JFxlP8vdUxdOKaDo1DfDwMqDWcWkwk8M50WWgxuYXS9MZbQu2pMryP4nryC1ezdhomF5Xj/DCXFWwtctkcyfE81gYzLdrMDmRG3usqjgCDBEXW7g6EGCunJJXZDGvBgCiQ8cl63hzwacJTF4IApng9MkFSyS5RspjjTo42vFlEeph7lRJaG4sUZVPNFpvGYBZz6l0Th1QZplUcdHNZ7PDtblCtkEzssujjExUxMtsuWhrHa+J2asfHY0tSzsY4c0l8XObp4QCxl2JLhdKYh4CcaBCSNKXX0VI0TsLg3A7J2iQ06KuFpNCZpUpPRJJ7HT9mpTxsAIuJfnYkajAUA1XA5QlKxoXdScStbhdNzxlYMx6LvD+HvqkAWH6nbNH79F7PB16dJobTYAIHiEb8yN1LJk46XZ04fjvJt9D/APwqVRuF+I0O/wCN4wXaCpAAA53C+b/+o3HHsxIpC8Pa+CfzOLgQBG2gXvMXjH/D8ADoMgTE9FlUOD0n1XYzFNaagAyMJENIIIMxrIF9lsOXdzK5cPFVE83xjhhOLxQZcS2oWj9LniKgHTM2f8kHhVKCQea9Zwqg349asLl5Mk3kHSJ0FkDjnDcjxVaIa7XofRb8ylJpCv4zglIycRSgiEWnKL8CSCuAQQE6YpSqYMFBqsGZExwuChOuJRAKcQwswQiuHhRC7wpejVzWGy1mJUFgVTFNzNARqrLAIR0St7D4CYWkGthWaIVaBlcew5rIGCVnkLPxtPNqn6tMmAkceMoCaIskYtVsviPNNmj4hCDWxAb1K0sHRzMzdFRt0SSVivEaBcBCLw9mUQmagsh00jeqHtJkdqoigLqwOR46oTcwUTh+DLzN16fD0abgmaeHazRXebwcVCGH4eWhPUqjWiCpjMRaAlsPQky5Re+zImPAIssWjTMlb1Vo7oFcNhNB0qH7MWriYMBOYBuc3skasZk5w+peyrLo1GtVotaLaq9Gmcs/UJPEYoaSlRij+UO/jmpKLYOj1X4X4cMRWyPbULRdzg5rWMZ/c4gmeQhazsVhKNVzG0GGNHOl8n/MkLy3BeM1aDT8N8AnMd8x0+Scd+JS8h2Rjn3kuEgX0HPXdM1FovCXHbR6vPWrWaMtMbMbHpAgLAGANMkMa5hzFwJLsxJMnNGupjktDAfjuvSAGRhaOUt2T5/HlGpaowtcdzJy7eWqn+NNaZ0R+ZtfxAYXFVDYgz389fNBr4Vz33DwRsQYW7hcRhw4ZiHGxFnQJFjycI7pmpd/hAI6aeihkwPjfk6cfy1yqjz2FbqOv2U0w5g5jrj3BTVLDNaXHSSfI7quLpW1P8c5XLBUzqlKzDcwssdlnPdLlv4unmZFpGnULBw1OXFdcZWcGaHB34L16ciOiWe3K3yTdR0GEnj3yIVLJ2cw8uYh8Oowb805goyonw4Qb0AVxdK6DklFqEzCtRF0lm5bOMw9kNpgo2IxEWVaDd1go66pF1m8SfLSU7VKXqNBEJ4sEno8fSJdUK9rgGAU1m0uHjMCn8U7K1UyT5dEoKuwVVCpMjVXFUELgfskFn2EBCiqAoiLZiucWO1stOhjxCzMQ0uJKrhr2Vmk0QZoVcaNUFlcuOsBLVcOSbLlFjgTOiFKgoLUxcFJV8bNlypdxhJ16ZKpGCGssTeUzha0IGDaSYhFdg3Bw5JnXTFZfEVt1nms5xygwN+vdO43CuEDmiYHhh3CyaSsPY9TqEtjSAB9+p8yq0KWQ3+905TwuVpMIeIol0Ruo8g2Wfiln0nF1VoOhIB7GxWtRwDssJzh3Cmfne7LBFoJJFpM6AdUIzSY2ODlJKJsfh98tqUzPgc4MkkkNzGAT9VpcFq1CbP09ZzZdZmxsszhjZLnMsKj4bM/rdv2/dO8Kb8Ks6m+C8ZiItYkSO+pTVsvOr0b9EXIfN/nPXfVdc21j9EhisZLm2BmQBMbwT1IujUJGhkG56FeblVSPRxO4i9Wx769OR6oD8JJluu4O/ZPYlnIWSNKrfX6xfTuhCZeWNSjT6EMTSINxB6pCtSXpav9SxB6O1I8uSx8ZhHtNxI5hW52edmwyh1tCzRCtWfCuKahw5kTuhyRyc9C1MSZKZYQoaEIMWK3JGexXFmTZEpyGqzaK6TeE1lE6F5QLpp7L2VaZBRTFbFXVcqmIOZqvjcOSbBDqsIhMgtg6FLwrmQymaVKyPSobrchJdAmULKLhrkbKI7FoI/hc6KDhjW2heoqYcDRDdg91zrPZI81T4aQbo//ALQDNl6BmFlGp0QEr+Q/AaPGVfw/AsqYH8P3l2i91UoCLIAoI/5UujHjKfCQKpyi31T1ThRJFtF6UYEApkUwNkJfJZmeZfwgGCRoiU+CSvUNoCJhQMhTfyJIJhUOFAAghBZwsaQvS5Iuqijuh+aTZjLHDwAh41sNaxlMBzgQalyAJGWW6TrpyHdbDWWhQtAIQh8hxd1Y0JcXZlYPBlobFoMgdeZ6pzjfDQKorAeF9+2b+ZTK0mU8+Hvqx0f4uj+V1/Ezuc2peQcm3Z57E0ZAOzQDpewOYjpJumuG5soBBtY76W091ZzC11yNtY5kkabktCuKzWkti8ZjtDQXWBOpgEeR5qufHezvwZaVB8vn7x6lJ4/ESYALf7tJHTVFxOMYAQALj08o+7rLoNsJOvceWn31XKoUztjK9sgOUkuO5AFtt5iy08KM7db7Ebfusx9MybiLQJP01K2+G0xlAMJmhudKxKvgJm0H5pN9KPJemxGkiB7e6QxLQ79/9JJQ9HJmwrLuOn/0xTTkIL8PZPGkoW7KXNo8ymnTM+nh1VmCJK09lBYSmUzcmIYjhxaGu/6p/kJWjgbrViTKsY5J/wAno3Jsz3YayUfgsxhbFOldDLbmFub7DyZnjCBXfS5BOPYIC6WCIW5WwcvZmigOSi1GUhCipyByHKmqNUpWQKTgTKscV4so7X3XKl6Ai7R6LoCrVJB0VqbjuOyRrYaOFwXWldr4e4Psqii5bjs1EfUQ3GSF34LpsFdmHO22q3FmCvf4Qq/ECIzDc0wzBTJ2ATrHJ9AsUNUaKU3Lpw7pDYg7nZXptg5SfNSlaGSK023UxbTaEzUqtpiSJ+UKgrBwta0haUGg6KUqcyOi0ODP8eXZwjfUXHmkeHEmT5XRcJXLKocbw4T9VXG3jlCb9g10C4ngnNccsyTE7DvO8kenpj8WogXEmxLouMpjyiMy9ZxrHsFQ0ni5IIm4cNRbuFhYrFuJaLZTOYBo/MM0AWOxH/jG9/ayQT0WxTcXZn02Ax4pHfTb5j2RPhXsO/lYEdVbDAEZgIAMRBDjpDjvsRG0LjnXsba9NPmuBw4uj04z5K0XbXjcTpfXUJ/Dvv8AXdYtSoLXvO/KYGnYJ8VYggweSSTHrRpVXRaY7X80pUrFsRpNz+Ud/uF12JJaAZkdvlugOeDvY6DYncRzTxJF3i4cfP8A3uhVGabAhVpPk5T6Hpy9R6LlR5PTmO1lLLFLZx/Kx75r9nGhR7LwiU9I5e6mIHoYUkjkaoA7ouVLo7GoYYTPJFoCKD35qzm29j+66KRBtebIlSibaDncT0tPsUy2jNCwowOn15LlKJAP3ZP/AAfC5siAWuHWA4W/8ggA5r2kiZsOwlag0caIGiiZpOsJI9W/uuqik6BSMupWygbA6K2EknMRbQH6pavhzYySB006JqhcQJgXUmlQEjVe3Ibw462vZCMkA7JahUzOsbo1JhjxEhJLX9DIMCbWRHYjYBCJMi1pXLcxF1rdaMHZcAzH1XK9R1PXQ6dUi8OAiZAExojB5LRmm32UedGSVO+xmk/PfRNUQADfz2lZZcNjZXDiW6owy1uhGi9fMCcx6hBNWBffRMuBJgnQeZVDTBAnUTG9ipTSbtjIu1ocAHEyLjkUA1AKkRadFaLSR0/lEIaQIFzafLb0Wi26szLDEEkCAAuPJggaHRVgHXbXpof3Var7WHhGn3sqObaaYtAfxK41aIdo5oAsY0/KZiRZeY4X+ICf6Vcbi/8A1EaGdivWSHNLD+oW77L53xP+nVIIvNxPI79124c0pLfZ24YRlA9K3GGlVgkOY4nNZofpOf8AuF9NZHrMTjcpIGggepj6LBwFY1XCiQcwvTO8C8HyW0KQP5zeBJ/keSM3b2deKNKkTC1b7GfuybZiQZiPksjG1A2DT0vI8rffVTA4oWBUHF9l3I2X1tJ8puD0srMfrmIjnYxy9OqVbUbpz2G45hcFdoNyNN+XkniJTNSkwktmHGNROvOTpHn+7T2QZI+9++yQwOIbLYNzoRDdrkxt0K23EOAEE/3cxy67+yo4qSolNap+RFkEg/em6HUgkyZGx0urBnM8wRp3hDYREG5+q4XZ5b09+ATnZT4b/VXL5JOhPoR2R20wbkR5iL91f4UwNSLcjy+UeiEX4GplQMoG03B2I5g+qmX8xGhjXnO0dkSs5oGQCSNb2J3Hf9ggmu0QAJB5OJI2mCekqkYpukCnR2nLf2N53BtdCyzbY6b7iNETCPAMX1AFpm9wfvdL18RlD3G7gCQ0ybWzWGus2T8d14AtoOWlvhkCOZaD6FwIUS3xDV/qDR17xrvtzlRMmloNDr2kmI22hEawAeETMR0PVDp1BOp5R57IofAnMRqbmdTv97qSklsnT6LUqQbB3nn+YnVUrslxvbbYT3Q6dyO9uvPsuNfFR0vIbEAbdfZa01s1MKMwGXWRNrzyXH04FvSNFVrtYne+0zAjdF9e82uptbGSZT/jz31XBScYuJ9xbRGB18hHQhAAEWJzcoNtUFCws6+kWzmvIt6qA2gD0XalWA0am9tYKFTqjJJmSSJ5RH7wjRqCMeTebz005Kxe2QRaNeUaWQPiaHLsfOYXA/adfOEGjNb0NfEAAi/2P2VXPvOhn2j/AGgNaZbJykA6jlK6RMkjUgdyZP0W+jcTrWkkx59Z0XK9YO6a878rKhfFhYm2um9kPNmLhra/Pt/pGwONDNNzQQbl1o5WPzXk+PYYPrO0gOsdZ6/Nenqw2GmQ6bzofIbXWLxX/wCV5vcmJub6nX22XRh80dnxdWK/hzDZaxdyaAJ/ud/CZxrjmIBloJB/LZw2sLCATE7onAWn+o/+4N3vF/W6X4vThxMAibgAHyMgxafVUjuTKxl/sl+gQZMzoBE9efRKVsPlgjcwekg+yd4S4xl1DjBOo6GZ6yg4zBODi2bfSVZQtBlNqQAYoNAnWwG5JNgAOsrWw/BTUb8SpmuYhps28XI1uYgfykOBcPJxDCRZsnsYgE36r1WLxILG5emnLW3mB9hKopKyn5HypGTQp02SI8yS6J5ZQSU+/FMpwQ4N3i4B1jU7gm6Rq0s7gSSNrEtmxiY1jRUo4RzZAfnaf0vAcASNZi2/totjQ02bpY15zt9JP5hAP090P4ZD7xFhsDMR57DulMKXnUtyloGQRAINjzuJ9O8tsfLTIlpiN8vON5vPkuX5EalZwZYfzGvhATI0t6fzK4GQ3kfoND2v80H4062Mxvcg69QhVauo01136k7b2CjSbES9ExbzESfK9yTcbGFx1UEFpNwOQBiN7G10LEue5hyeGJEzBJ6Hb+Elh8M5pdJkGb5hI8zoqxhrRuOyV6EnM0WOlp+/VdoOa2HPbMHQlwJBHt1HZCq8PLjGu0aiQRrJGmUevecvEUKjS4OgZWO/S8jM1jiQ7wkETEd4VYx+xZwXaPTsxlGLDL0zExzublRZnDaP9JpMEkTeBYmRY9Con36BwNvCYIudaZPhvpd1oOu6M9nicREAm2oj090bCVGtzOcDZroO4J8Nut0rgKmWI5Rzn+FxKVpAehZ7tWi17jfUx5WK6aOeNva/XmtKuBAc0GdDyG/KY1VGUWfrdk0nLcxHaNwmpqVGFMNhS1r3WPK+4IJPoEZrHb77XiT/AKRa9W+WBewj59TquUXSLiN4629lOU/RilUEFrAbk+LTbWPdVqsk2Imwm8GBqPIj0RyfEO46botKIsLz3QjPlGkbzYriKBJsYgiDaxN1Woy8QCG27yb9ItKfpYePETpoO0QUo9sEjXeSeXzT24h+xciSIF4t2Fh5fsiV2Sc0CBPmQFYU/voq4jEBrT5e6V5L0vIK9hqXC6jxOjiLSdogCD2Qa9EsIBbdtp5mJmeslGZxQt17nWRb/SRqYsE3DtZN5vH7H3VXxcdd/ZraZx7TYW6EX8z00RgC0g2mfcCx+9wrCIlomOepvuPJcZ4jB3ud4J1nyKRL0NYNhkuPz6ffsvNcTec2uv09uS9lim+CNIEWGuv7ryeJwVSs8mm2GgkGbG0eIA850+x04VxuymLIk6HuENiiLw4kk2MQdtLaCUHFOD2k951j71TFdkNaNLwI6ADty+5VXATAG9ht176LQnVthjlUZN+zPFIMa0zIOkTflqtX4IeA4ai3yVC4QBb4hBLR/wBLZy5u8ggefRU4fVLJa4EOPPbqfVdOKVqvJlPkF4bDXvkRa3QA+5SuOrhpLeZNr76fL5KziQ7v8tl5rjmLfmkSXNcGnWBJ8JPQyEZK9FoSqVm82oS0FtySLEHzMg2sCfKy7QpP+EQbuGa8mNzlJMm0gXmw22Dw10NEEWgax5e6JUxUHcE2M6RcXPKGqd0is5JeTQc5wvvc9QTseQ0+7pitWAgAyDpPK0yfMX6rPc5xnMI3Gm9wLWEaeQKMwNyZSSJE6ybkgRyv8+UqeV2c+RpqxpmIGSTGpvuTztvdUNS/iHoesjX7sgtdltEkXMxEXJJHr+xXa0uiBGl41kXkAWF1ztEvASvJDYNgZdO4g6HmJ9lGtJdabTEmJn9R+9lVtMz9O8QD1/mVek2T4du/Qk9v2Wb0KwL2nN4Ym8yJJOxJ2brbqF2rqH6usJIHh1GYCeUDTUruNEvhpvy0m2xjouMBkNNwRE7RFreQTc3EVNsAMPTgB7Q9wABcYuQBzM+q6mfhfZUQ5j2jULoB0vHoB/KUY/xSo/EagodAiUipPROUWaZquiNoJ9lWi2Ccxnr01GqnxBCXdiJPZae9sKS6GswzffL+VedtI01QKQLtFXEVI6JIRf6CqDBplEe4N+aBTq2S1esSUzioK0ZemOuxUoc5hdJ033umWVFKXKmx3FUGa6BdA+CHG+k6dlV9YEwrVZyw259lTH7FcLR3HFrXCACeR66fNdcxrgBkyOJEumRteOSVfhjYiTGoJ18wj0hIjI4R+rNYx3TcrugcdbCuwsaX66E8ihYMEmI0M9zsmRJtMFcFOHEjTZLzprQpzGBzhb0sZ90lRaS2IggyN4KPUqkEAefzUo0hcxrzmRPJGWWPbBxsWboARfmRJEO/KJ/yUNCTPOJO+oP0TDqYmVAVCWV+A14M/E4ZpDs7Zm0QCMmgBPK/qUu3DtDozEgbRJsIFxpa/VaddgdE6jT6qlWlpEWvcdduqrDO1/Y1NLQq6jO2uom891h8X4TUc8Gm0T0s+GmBPMXIj+42W/VFrXOsK7Q4Frp02N9ZsqRzSjsEX7PPN4O8OBIbOSSA7KWhoB3kETlHnc83KVAy2zvCTO9tSSesAei2n0w0g6yTM7T33C4+kIMXPSBtce4KaOdzQ0uxJrTAkWEFskaxIJ1B191RjzmOYZcrhFrv8MjLBtHzB5p/9ItYEGLR0kfeqlQh2ok7HSDqNPJKpWqCslOxMVyXEhvO4tc8+XPkmnXP5TYSdBobc/ZDqUSDMXjyi2gVmVJJ/MB+2/UIcjPbGGka2kHUjaLeevsgsMk6A3OvmffdUcQbZmz7HRWw4dPhHUjnsRPVZ70AqXC51nXYATYWOllas0WIcI/uAnqI2M7oXwLjMS3WBHkfkiF9w0ti1jqDbfmEX7Yt+C9Nxixt0mPJdSxBbYGw6KIWjcGPVcOCEs2nCii6XFAlJ2OMpmEOpSEqKJZQQ0dmnhiAEnxEgqKJ56VEumKOJAVJsoouSXY72J4us4aJrBuJAlRRHIlxRe/4o1aWGESgmrcgLiiGXSVEIhG1bIFOsQ4qKKMW6KS6G2mSiGpAUUUoyfMDWhcOBKKQuKJJ6ZkBeFR9M7KKKkFbQvkB8MgpqjSBUUVV2BnK4E2CGDvrEW2+7qKJqvYzOG55ItXDAX215Tb1UUQS7RogGUGuaXcu+/dDuOy6oj00BgDWm3YfwqVQT5W2iyiidqhos7Twe827QZ6bQrOplp+e0j6XhRRC3Y9dA3MBnnoeoN9U1hn+GDp8oKiiNtIWSAuwriZDv/zP1CiiidPR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Lucida Sans Unicode" pitchFamily="34" charset="0"/>
            </a:endParaRPr>
          </a:p>
        </p:txBody>
      </p:sp>
      <p:pic>
        <p:nvPicPr>
          <p:cNvPr id="15365" name="Picture 6" descr="http://content-mcdn.ethnos.gr/filesystem/images/20121023/low/assets_LARGE_t_420_5412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662238"/>
            <a:ext cx="25923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971600" y="188640"/>
            <a:ext cx="7691437" cy="86895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2900" dirty="0" smtClean="0">
                <a:effectLst/>
                <a:latin typeface="Arial" charset="0"/>
                <a:cs typeface="Arial" charset="0"/>
              </a:rPr>
              <a:t>Προφυλακτική αγωγή</a:t>
            </a:r>
            <a:r>
              <a:rPr lang="en-US" sz="29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900" dirty="0" smtClean="0">
                <a:effectLst/>
                <a:latin typeface="Arial" charset="0"/>
                <a:cs typeface="Arial" charset="0"/>
              </a:rPr>
              <a:t>για τη λύσσα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8229600" cy="490019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el-GR" sz="2300" b="1" dirty="0" smtClean="0">
                <a:latin typeface="Arial Narrow" pitchFamily="34" charset="0"/>
              </a:rPr>
              <a:t>Ι.    </a:t>
            </a:r>
            <a:r>
              <a:rPr lang="el-GR" sz="2300" b="1" u="sng" dirty="0" smtClean="0">
                <a:latin typeface="Arial Narrow" pitchFamily="34" charset="0"/>
              </a:rPr>
              <a:t>Αντιλυσσικό εμβόλιο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103000"/>
            </a:pPr>
            <a:r>
              <a:rPr lang="el-GR" sz="2300" dirty="0" smtClean="0">
                <a:latin typeface="Arial Narrow" pitchFamily="34" charset="0"/>
              </a:rPr>
              <a:t>πριν την έκθεση (προληπτικά)- 3 δόσεις εμβολίου 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103000"/>
            </a:pPr>
            <a:r>
              <a:rPr lang="el-GR" sz="2300" dirty="0" smtClean="0">
                <a:latin typeface="Arial Narrow" pitchFamily="34" charset="0"/>
              </a:rPr>
              <a:t>μετά την έκθεση- 5 δόσεις εμβολίου 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103000"/>
            </a:pPr>
            <a:r>
              <a:rPr lang="el-GR" sz="2300" dirty="0" smtClean="0">
                <a:latin typeface="Arial Narrow" pitchFamily="34" charset="0"/>
              </a:rPr>
              <a:t>το εμβόλιο γίνεται ενδομυϊκά στο χέρι. 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el-GR" sz="2300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el-GR" sz="2300" b="1" dirty="0" smtClean="0">
                <a:latin typeface="Arial Narrow" pitchFamily="34" charset="0"/>
              </a:rPr>
              <a:t>ΙΙ.   </a:t>
            </a:r>
            <a:r>
              <a:rPr lang="el-GR" sz="2300" b="1" u="sng" dirty="0" smtClean="0">
                <a:latin typeface="Arial Narrow" pitchFamily="34" charset="0"/>
              </a:rPr>
              <a:t>Αντιλυσσικός ορός (ειδική </a:t>
            </a:r>
            <a:r>
              <a:rPr lang="el-GR" sz="2300" b="1" u="sng" dirty="0" err="1" smtClean="0">
                <a:latin typeface="Arial Narrow" pitchFamily="34" charset="0"/>
              </a:rPr>
              <a:t>ανοσοσφαιρίνη</a:t>
            </a:r>
            <a:r>
              <a:rPr lang="el-GR" sz="2300" b="1" u="sng" dirty="0" smtClean="0">
                <a:latin typeface="Arial Narrow" pitchFamily="34" charset="0"/>
              </a:rPr>
              <a:t>)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300" dirty="0" smtClean="0">
                <a:latin typeface="Arial Narrow" pitchFamily="34" charset="0"/>
              </a:rPr>
              <a:t>Έτοιμα αντισώματα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300" dirty="0" smtClean="0">
                <a:latin typeface="Arial Narrow" pitchFamily="34" charset="0"/>
              </a:rPr>
              <a:t>Χορηγείται κατά την κρίση του θεράποντα ανάλογα με την επικινδυνότητα των επαφών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300" dirty="0" smtClean="0">
                <a:latin typeface="Arial Narrow" pitchFamily="34" charset="0"/>
              </a:rPr>
              <a:t>Ένεση κυρίως μέσα και γύρω από το τραύμα με τοπικές διηθήσεις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300" dirty="0" smtClean="0">
                <a:latin typeface="Arial Narrow" pitchFamily="34" charset="0"/>
              </a:rPr>
              <a:t>Ενέχει μεγαλύτερο κίνδυνο παρενεργειών και γι</a:t>
            </a:r>
            <a:r>
              <a:rPr lang="en-US" sz="2300" dirty="0" smtClean="0">
                <a:latin typeface="Arial Narrow" pitchFamily="34" charset="0"/>
              </a:rPr>
              <a:t>’</a:t>
            </a:r>
            <a:r>
              <a:rPr lang="el-GR" sz="2300" dirty="0" smtClean="0">
                <a:latin typeface="Arial Narrow" pitchFamily="34" charset="0"/>
              </a:rPr>
              <a:t>αυτό χορηγείται σε νοσοκομείο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ü"/>
            </a:pPr>
            <a:r>
              <a:rPr lang="el-GR" sz="2300" dirty="0" smtClean="0">
                <a:latin typeface="Arial Narrow" pitchFamily="34" charset="0"/>
              </a:rPr>
              <a:t>Εμβόλιο και ορός </a:t>
            </a:r>
            <a:r>
              <a:rPr lang="el-GR" sz="2300" b="1" dirty="0" smtClean="0">
                <a:latin typeface="Arial Narrow" pitchFamily="34" charset="0"/>
              </a:rPr>
              <a:t>διαθέσιμα μόνο σε νοσοκομείο ή υπηρεσίες δημόσιας υγείας</a:t>
            </a:r>
            <a:r>
              <a:rPr lang="el-GR" sz="2300" dirty="0" smtClean="0">
                <a:latin typeface="Arial Narrow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402138" y="1125538"/>
            <a:ext cx="4716462" cy="30955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b="1" dirty="0" smtClean="0">
                <a:latin typeface="Arial Narrow" pitchFamily="34" charset="0"/>
              </a:rPr>
              <a:t>Αντιλυσσικό Εμβόλιο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 b="1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Τοπικές αντιδράσεις</a:t>
            </a:r>
            <a:r>
              <a:rPr lang="el-GR" sz="2000" dirty="0" smtClean="0">
                <a:latin typeface="Arial Narrow" pitchFamily="34" charset="0"/>
              </a:rPr>
              <a:t>: ερυθρότητα, πόνος, σκληρία, οίδημα, κνησμός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Αλλεργική αντίδραση στην νεομυκίνη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Ήπιες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l-GR" sz="2000" b="1" dirty="0" smtClean="0">
                <a:latin typeface="Arial Narrow" pitchFamily="34" charset="0"/>
              </a:rPr>
              <a:t>συστηματικές αντιδράσεις</a:t>
            </a:r>
            <a:r>
              <a:rPr lang="el-GR" sz="2000" dirty="0" smtClean="0">
                <a:latin typeface="Arial Narrow" pitchFamily="34" charset="0"/>
              </a:rPr>
              <a:t>: Πυρετός, κεφαλαλγία, ζάλη, μυϊκοί πόνοι, αδυναμία, συμπτώματα από γαστρεντερικό 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Παρενέργειες</a:t>
            </a:r>
            <a:endParaRPr lang="en-US" sz="36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5603" name="Picture 2" descr="http://www.healthpress.gr/wp-content/uploads/2013/03/%CE%BB%CF%8D%CF%83%CF%83%CE%B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3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4077072"/>
            <a:ext cx="4716463" cy="26794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b="1" dirty="0" smtClean="0">
                <a:latin typeface="Arial Narrow" pitchFamily="34" charset="0"/>
              </a:rPr>
              <a:t>Αντιλυσσική </a:t>
            </a:r>
            <a:r>
              <a:rPr lang="el-GR" sz="2000" b="1" dirty="0" err="1" smtClean="0">
                <a:latin typeface="Arial Narrow" pitchFamily="34" charset="0"/>
              </a:rPr>
              <a:t>Ανοσοσφαιρίνη</a:t>
            </a:r>
            <a:r>
              <a:rPr lang="el-GR" sz="2000" b="1" dirty="0" smtClean="0">
                <a:latin typeface="Arial Narrow" pitchFamily="34" charset="0"/>
              </a:rPr>
              <a:t> </a:t>
            </a:r>
            <a:r>
              <a:rPr lang="el-GR" sz="2000" b="1" dirty="0" smtClean="0">
                <a:latin typeface="Arial Narrow" pitchFamily="34" charset="0"/>
              </a:rPr>
              <a:t>(ορός)</a:t>
            </a:r>
            <a:endParaRPr lang="el-GR" sz="2000" b="1" dirty="0" smtClean="0">
              <a:latin typeface="Arial Narrow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b="1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Τοπικές αντιδράσεις (συχνές)</a:t>
            </a:r>
            <a:r>
              <a:rPr lang="el-GR" sz="2000" dirty="0" smtClean="0">
                <a:latin typeface="Arial Narrow" pitchFamily="34" charset="0"/>
              </a:rPr>
              <a:t>: παροδική ευαισθησία, δερματικές αντιδράσεις, πυρετός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Συστηματικές αντιδράσεις (σπάνιες): </a:t>
            </a:r>
            <a:r>
              <a:rPr lang="el-GR" sz="2000" dirty="0" smtClean="0">
                <a:latin typeface="Arial Narrow" pitchFamily="34" charset="0"/>
              </a:rPr>
              <a:t>ναυτία, έμετος, ταχυκαρδία ή βραδυκαρδία, εφίδρωση, ίλιγγος, </a:t>
            </a:r>
            <a:r>
              <a:rPr lang="el-GR" sz="2000" b="1" dirty="0" smtClean="0">
                <a:latin typeface="Arial Narrow" pitchFamily="34" charset="0"/>
              </a:rPr>
              <a:t> </a:t>
            </a:r>
            <a:r>
              <a:rPr lang="el-GR" sz="2000" dirty="0" smtClean="0">
                <a:latin typeface="Arial Narrow" pitchFamily="34" charset="0"/>
              </a:rPr>
              <a:t>αλλεργική αντίδραση, </a:t>
            </a:r>
            <a:r>
              <a:rPr lang="en-US" sz="2000" dirty="0" smtClean="0">
                <a:latin typeface="Arial Narrow" pitchFamily="34" charset="0"/>
              </a:rPr>
              <a:t>shock </a:t>
            </a: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83568" y="1340768"/>
            <a:ext cx="8136904" cy="4896544"/>
          </a:xfr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Κέντρο Ελέγχου και Πρόληψης Νοσημάτων (ΚΕΕΛΠΝΟ)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ΤΗΛ. 210 – </a:t>
            </a: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521200</a:t>
            </a:r>
            <a:endParaRPr lang="en-US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hlinkClick r:id="rId2"/>
              </a:rPr>
              <a:t>www.keelpno.gr</a:t>
            </a:r>
            <a:endParaRPr lang="en-US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e</a:t>
            </a:r>
            <a:r>
              <a:rPr lang="el-GR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mail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hlinkClick r:id="rId3"/>
              </a:rPr>
              <a:t>info@keelpno.gr</a:t>
            </a:r>
            <a:endParaRPr lang="en-US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endParaRPr lang="el-GR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el-GR" sz="26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ΚΕΕΛΠΝΟ </a:t>
            </a:r>
            <a:r>
              <a:rPr lang="el-GR" sz="26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ΘΕΣΣΑΛΟΝΙΚΗΣ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ΤΗΛ</a:t>
            </a: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. 2310-229139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&amp; 2310-243363</a:t>
            </a:r>
            <a:endParaRPr lang="en-US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Arial Narrow" pitchFamily="34" charset="0"/>
                <a:hlinkClick r:id="rId4"/>
              </a:rPr>
              <a:t>www.keelpno.gr/el</a:t>
            </a:r>
            <a:r>
              <a:rPr lang="el-GR" sz="2100" dirty="0">
                <a:latin typeface="Arial Narrow" pitchFamily="34" charset="0"/>
                <a:hlinkClick r:id="rId4"/>
              </a:rPr>
              <a:t>-</a:t>
            </a:r>
            <a:r>
              <a:rPr lang="en-US" sz="2100" dirty="0">
                <a:latin typeface="Arial Narrow" pitchFamily="34" charset="0"/>
                <a:hlinkClick r:id="rId4"/>
              </a:rPr>
              <a:t>gr/</a:t>
            </a:r>
            <a:r>
              <a:rPr lang="el-GR" sz="2100" dirty="0" err="1">
                <a:latin typeface="Arial Narrow" pitchFamily="34" charset="0"/>
                <a:hlinkClick r:id="rId4"/>
              </a:rPr>
              <a:t>δομέςλειτουργίες</a:t>
            </a:r>
            <a:r>
              <a:rPr lang="el-GR" sz="2100" dirty="0">
                <a:latin typeface="Arial Narrow" pitchFamily="34" charset="0"/>
                <a:hlinkClick r:id="rId4"/>
              </a:rPr>
              <a:t>/</a:t>
            </a:r>
            <a:r>
              <a:rPr lang="en-US" sz="2100" dirty="0">
                <a:latin typeface="Arial Narrow" pitchFamily="34" charset="0"/>
                <a:hlinkClick r:id="rId4"/>
              </a:rPr>
              <a:t>keelpno_thessalonikis.aspx</a:t>
            </a:r>
            <a:endParaRPr lang="en-US" sz="2100" dirty="0"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el-GR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email</a:t>
            </a:r>
            <a:r>
              <a:rPr lang="el-GR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hlinkClick r:id="rId5"/>
              </a:rPr>
              <a:t>keelpno.thess@keelpno.gr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Κέντρο </a:t>
            </a:r>
            <a:r>
              <a:rPr lang="el-GR" sz="2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Επιχειρήσεων (ΚΕΠΙΧ) </a:t>
            </a:r>
            <a:r>
              <a:rPr lang="el-GR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ΚΕΕΛΠΝ</a:t>
            </a:r>
            <a:endParaRPr lang="en-US" sz="2400" b="1" i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ΤΗΛ.210 </a:t>
            </a:r>
            <a:r>
              <a:rPr lang="el-GR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– </a:t>
            </a: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52120</a:t>
            </a:r>
            <a:endParaRPr lang="en-US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email</a:t>
            </a:r>
            <a:r>
              <a:rPr lang="el-GR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 </a:t>
            </a:r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hlinkClick r:id="rId6"/>
              </a:rPr>
              <a:t>kepix@keelpno.gr</a:t>
            </a:r>
            <a:endParaRPr lang="el-G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282" y="333375"/>
            <a:ext cx="5401022" cy="647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ΠΛΗΡΟΦΟΡΙΕΣ</a:t>
            </a:r>
            <a:endParaRPr lang="el-GR" sz="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604046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endParaRPr lang="el-GR" sz="20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endParaRPr lang="el-GR" sz="2000" dirty="0" smtClean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240360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400" u="sng" dirty="0" smtClean="0">
                <a:latin typeface="Arial Narrow" pitchFamily="34" charset="0"/>
              </a:rPr>
              <a:t>Ευχαριστούμε για την προσοχή σας</a:t>
            </a:r>
            <a:r>
              <a:rPr lang="el-GR" sz="4400" dirty="0" smtClean="0">
                <a:latin typeface="Arial Narrow" pitchFamily="34" charset="0"/>
              </a:rPr>
              <a:t>!</a:t>
            </a:r>
            <a:br>
              <a:rPr lang="el-GR" sz="4400" dirty="0" smtClean="0">
                <a:latin typeface="Arial Narrow" pitchFamily="34" charset="0"/>
              </a:rPr>
            </a:br>
            <a:r>
              <a:rPr lang="en-US" sz="4400" dirty="0" smtClean="0">
                <a:latin typeface="Arial Narrow" pitchFamily="34" charset="0"/>
              </a:rPr>
              <a:t/>
            </a:r>
            <a:br>
              <a:rPr lang="en-US" sz="4400" dirty="0" smtClean="0">
                <a:latin typeface="Arial Narrow" pitchFamily="34" charset="0"/>
              </a:rPr>
            </a:br>
            <a:r>
              <a:rPr lang="en-US" sz="4400" dirty="0" smtClean="0">
                <a:latin typeface="Arial Narrow" pitchFamily="34" charset="0"/>
                <a:hlinkClick r:id="rId3"/>
              </a:rPr>
              <a:t>www.keelpno.gr</a:t>
            </a:r>
            <a:r>
              <a:rPr lang="en-US" sz="4400" dirty="0" smtClean="0">
                <a:latin typeface="Arial Narrow" pitchFamily="34" charset="0"/>
              </a:rPr>
              <a:t> </a:t>
            </a:r>
            <a:br>
              <a:rPr lang="en-US" sz="4400" dirty="0" smtClean="0">
                <a:latin typeface="Arial Narrow" pitchFamily="34" charset="0"/>
              </a:rPr>
            </a:br>
            <a:r>
              <a:rPr lang="el-GR" sz="4000" dirty="0" smtClean="0">
                <a:latin typeface="Arial Narrow" pitchFamily="34" charset="0"/>
              </a:rPr>
              <a:t>ακολουθήστε </a:t>
            </a:r>
            <a:r>
              <a:rPr lang="el-GR" sz="4000" dirty="0" smtClean="0">
                <a:latin typeface="Arial Narrow" pitchFamily="34" charset="0"/>
              </a:rPr>
              <a:t>μας στο </a:t>
            </a:r>
            <a:r>
              <a:rPr lang="en-US" sz="4000" dirty="0" smtClean="0">
                <a:latin typeface="Arial Narrow" pitchFamily="34" charset="0"/>
              </a:rPr>
              <a:t>twitter @</a:t>
            </a:r>
            <a:r>
              <a:rPr lang="en-US" sz="4000" dirty="0" err="1" smtClean="0">
                <a:latin typeface="Arial Narrow" pitchFamily="34" charset="0"/>
              </a:rPr>
              <a:t>keelpno_gr</a:t>
            </a:r>
            <a:r>
              <a:rPr lang="en-US" sz="4000" dirty="0" smtClean="0">
                <a:latin typeface="Arial Narrow" pitchFamily="34" charset="0"/>
              </a:rPr>
              <a:t>  </a:t>
            </a:r>
            <a:endParaRPr lang="el-GR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0825" y="1628775"/>
            <a:ext cx="8569325" cy="4032250"/>
          </a:xfrm>
          <a:ln w="7620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Παγκόσμιος Οργανισμός Υγείας</a:t>
            </a:r>
            <a:r>
              <a:rPr lang="el-GR" sz="2000" dirty="0" smtClean="0">
                <a:latin typeface="Arial Narrow" pitchFamily="34" charset="0"/>
              </a:rPr>
              <a:t>: 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 smtClean="0">
                <a:latin typeface="Arial Narrow" pitchFamily="34" charset="0"/>
              </a:rPr>
              <a:t>     εκτιμώνται 55.000 θάνατοι από λύσσα κάθε χρόνο, κυρίως στις αγροτικές περιοχές 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 smtClean="0">
                <a:latin typeface="Arial Narrow" pitchFamily="34" charset="0"/>
              </a:rPr>
              <a:t>     Αφρικής και Ασίας.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Ευρώπη 2012: </a:t>
            </a:r>
            <a:r>
              <a:rPr lang="el-GR" sz="2000" dirty="0" smtClean="0">
                <a:latin typeface="Arial Narrow" pitchFamily="34" charset="0"/>
              </a:rPr>
              <a:t> 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smtClean="0">
                <a:latin typeface="Arial Narrow" pitchFamily="34" charset="0"/>
              </a:rPr>
              <a:t>    </a:t>
            </a:r>
            <a:r>
              <a:rPr lang="el-GR" sz="2000" dirty="0" smtClean="0">
                <a:latin typeface="Arial Narrow" pitchFamily="34" charset="0"/>
              </a:rPr>
              <a:t>&gt;6.000 κρούσματα σε ζώα, 9 κρούσματα σε ανθρώπους κυρίως ταξιδιώτες</a:t>
            </a:r>
            <a:r>
              <a:rPr lang="el-GR" sz="1800" dirty="0" smtClean="0">
                <a:latin typeface="Arial Narrow" pitchFamily="34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b="1" dirty="0" smtClean="0">
                <a:latin typeface="Arial Narrow" pitchFamily="34" charset="0"/>
              </a:rPr>
              <a:t>Ελλάδα</a:t>
            </a:r>
            <a:r>
              <a:rPr lang="el-GR" sz="2000" dirty="0" smtClean="0">
                <a:latin typeface="Arial Narrow" pitchFamily="34" charset="0"/>
              </a:rPr>
              <a:t>: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dirty="0" smtClean="0">
                <a:latin typeface="Arial Narrow" pitchFamily="34" charset="0"/>
              </a:rPr>
              <a:t>τελευταίο ανθρώπινο κρούσμα 1970 και τελευταίο κρούσμα σε ζώο 1987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dirty="0" smtClean="0">
                <a:latin typeface="Arial Narrow" pitchFamily="34" charset="0"/>
              </a:rPr>
              <a:t>επανεμφάνιση Οκτώβριος 2012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49950" cy="1125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Arial Narrow" pitchFamily="34" charset="0"/>
              </a:rPr>
              <a:t/>
            </a:r>
            <a:br>
              <a:rPr lang="el-GR" dirty="0" smtClean="0">
                <a:latin typeface="Arial Narrow" pitchFamily="34" charset="0"/>
              </a:rPr>
            </a:br>
            <a:r>
              <a:rPr lang="el-GR" sz="3600" dirty="0" smtClean="0">
                <a:latin typeface="Arial Narrow" pitchFamily="34" charset="0"/>
              </a:rPr>
              <a:t>Επιδημιολογικά Δεδομένα</a:t>
            </a:r>
            <a:endParaRPr lang="el-GR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Documents and Settings\nb nb\My Documents\My Pictures\WHO_Rabies Risk 20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08100"/>
            <a:ext cx="7086600" cy="50006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8999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Περιοχές Υψηλού Κινδύνου για Λύσσα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356100" y="6381750"/>
            <a:ext cx="4668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Lucida Sans Unicode" pitchFamily="34" charset="0"/>
              </a:rPr>
              <a:t>Πηγή: Παγκόσμιος Οργανισμός Υγείας</a:t>
            </a:r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892175" y="320675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>
                <a:latin typeface="Arial Narrow" pitchFamily="34" charset="0"/>
              </a:rPr>
              <a:t>Κρούσματα λύσσας σε ζώα στην Ελλάδα, </a:t>
            </a:r>
            <a:endParaRPr lang="el-GR" sz="2400" b="1" dirty="0" smtClean="0">
              <a:latin typeface="Arial Narrow" pitchFamily="34" charset="0"/>
            </a:endParaRPr>
          </a:p>
          <a:p>
            <a:pPr algn="ctr"/>
            <a:r>
              <a:rPr lang="el-GR" sz="2400" b="1" dirty="0" smtClean="0">
                <a:latin typeface="Arial Narrow" pitchFamily="34" charset="0"/>
              </a:rPr>
              <a:t>Οκτώβριος </a:t>
            </a:r>
            <a:r>
              <a:rPr lang="el-GR" sz="2400" b="1" dirty="0">
                <a:latin typeface="Arial Narrow" pitchFamily="34" charset="0"/>
              </a:rPr>
              <a:t>2012</a:t>
            </a:r>
            <a:r>
              <a:rPr lang="en-US" sz="2400" b="1" dirty="0">
                <a:latin typeface="Arial Narrow" pitchFamily="34" charset="0"/>
              </a:rPr>
              <a:t>-</a:t>
            </a:r>
            <a:r>
              <a:rPr lang="el-GR" sz="2400" b="1" dirty="0">
                <a:latin typeface="Arial Narrow" pitchFamily="34" charset="0"/>
              </a:rPr>
              <a:t> </a:t>
            </a:r>
            <a:r>
              <a:rPr lang="el-GR" sz="2400" b="1" dirty="0" smtClean="0">
                <a:latin typeface="Arial Narrow" pitchFamily="34" charset="0"/>
              </a:rPr>
              <a:t>Φεβρουάριος </a:t>
            </a:r>
            <a:r>
              <a:rPr lang="en-US" sz="2400" b="1" dirty="0" smtClean="0">
                <a:latin typeface="Arial Narrow" pitchFamily="34" charset="0"/>
              </a:rPr>
              <a:t>2014</a:t>
            </a:r>
            <a:endParaRPr lang="el-GR" sz="2400" b="1" dirty="0">
              <a:latin typeface="Arial Narrow" pitchFamily="34" charset="0"/>
            </a:endParaRPr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134295" y="6235412"/>
            <a:ext cx="50097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chemeClr val="accent2"/>
                </a:solidFill>
                <a:latin typeface="Arial Narrow" pitchFamily="34" charset="0"/>
              </a:rPr>
              <a:t>Κόκκινο</a:t>
            </a:r>
            <a:r>
              <a:rPr lang="el-GR" sz="1600" b="1" dirty="0">
                <a:latin typeface="Arial Narrow" pitchFamily="34" charset="0"/>
              </a:rPr>
              <a:t>: άγρια ζώα (37 κόκκινες αλεπούδες)</a:t>
            </a:r>
          </a:p>
          <a:p>
            <a:r>
              <a:rPr lang="el-GR" sz="1600" b="1" dirty="0">
                <a:solidFill>
                  <a:schemeClr val="accent1"/>
                </a:solidFill>
                <a:latin typeface="Arial Narrow" pitchFamily="34" charset="0"/>
              </a:rPr>
              <a:t>Μπλε</a:t>
            </a:r>
            <a:r>
              <a:rPr lang="el-GR" sz="1600" b="1" dirty="0">
                <a:latin typeface="Arial Narrow" pitchFamily="34" charset="0"/>
              </a:rPr>
              <a:t>, </a:t>
            </a:r>
            <a:r>
              <a:rPr lang="el-GR" sz="1600" b="1" dirty="0">
                <a:solidFill>
                  <a:srgbClr val="00CC00"/>
                </a:solidFill>
                <a:latin typeface="Arial Narrow" pitchFamily="34" charset="0"/>
              </a:rPr>
              <a:t>πράσινα</a:t>
            </a:r>
            <a:r>
              <a:rPr lang="el-GR" sz="1600" b="1" dirty="0">
                <a:latin typeface="Arial Narrow" pitchFamily="34" charset="0"/>
              </a:rPr>
              <a:t>: οικόσιτα ζώα </a:t>
            </a:r>
            <a:r>
              <a:rPr lang="el-GR" sz="1600" b="1" dirty="0" smtClean="0">
                <a:latin typeface="Arial Narrow" pitchFamily="34" charset="0"/>
              </a:rPr>
              <a:t>(5 </a:t>
            </a:r>
            <a:r>
              <a:rPr lang="el-GR" sz="1600" b="1" dirty="0">
                <a:latin typeface="Arial Narrow" pitchFamily="34" charset="0"/>
              </a:rPr>
              <a:t>σκύλοι, 1 γάτα</a:t>
            </a:r>
            <a:r>
              <a:rPr lang="en-US" sz="1600" b="1" dirty="0">
                <a:latin typeface="Arial Narrow" pitchFamily="34" charset="0"/>
              </a:rPr>
              <a:t>, 2 </a:t>
            </a:r>
            <a:r>
              <a:rPr lang="el-GR" sz="1600" b="1" dirty="0">
                <a:latin typeface="Arial Narrow" pitchFamily="34" charset="0"/>
              </a:rPr>
              <a:t>αγελάδες)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395288" y="6527800"/>
            <a:ext cx="200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</a:rPr>
              <a:t>Πηγή: ΚΕΕΛΠΝΟ</a:t>
            </a:r>
            <a:endParaRPr lang="en-US" dirty="0">
              <a:solidFill>
                <a:schemeClr val="bg1">
                  <a:lumMod val="95000"/>
                </a:schemeClr>
              </a:solidFill>
              <a:latin typeface="Lucida Sans Unico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51672"/>
            <a:ext cx="5760640" cy="516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82700"/>
            <a:ext cx="7993063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Arial Narrow" pitchFamily="34" charset="0"/>
              </a:rPr>
              <a:t>Κρούσματα λύσσας σε ζώα, Ελλάδα και γειτονικές χώρες, 2010-2012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1520" y="1340769"/>
            <a:ext cx="8569325" cy="367240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l-GR" sz="1800" u="sng" dirty="0" smtClean="0">
                <a:latin typeface="Arial Narrow" pitchFamily="34" charset="0"/>
              </a:rPr>
              <a:t>Ο ιός της λύσσας </a:t>
            </a:r>
            <a:r>
              <a:rPr lang="el-GR" sz="2400" b="1" i="1" u="sng" dirty="0" smtClean="0">
                <a:latin typeface="Arial Narrow" pitchFamily="34" charset="0"/>
              </a:rPr>
              <a:t>μεταδίδεται</a:t>
            </a:r>
            <a:r>
              <a:rPr lang="en-US" sz="2000" u="sng" dirty="0" smtClean="0">
                <a:latin typeface="Arial Narrow" pitchFamily="34" charset="0"/>
              </a:rPr>
              <a:t>: </a:t>
            </a:r>
            <a:r>
              <a:rPr lang="en-US" sz="1800" u="sng" dirty="0" smtClean="0">
                <a:latin typeface="Arial Narrow" pitchFamily="34" charset="0"/>
              </a:rPr>
              <a:t>  </a:t>
            </a:r>
            <a:endParaRPr lang="el-GR" sz="1800" u="sng" dirty="0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                                                                                               </a:t>
            </a:r>
            <a:r>
              <a:rPr lang="el-GR" sz="1800" dirty="0" smtClean="0">
                <a:latin typeface="Arial Narrow" pitchFamily="34" charset="0"/>
              </a:rPr>
              <a:t> </a:t>
            </a:r>
            <a:endParaRPr lang="en-US" sz="1800" dirty="0" smtClean="0">
              <a:latin typeface="Arial Narrow" pitchFamily="34" charset="0"/>
            </a:endParaRPr>
          </a:p>
          <a:p>
            <a:pPr marL="0" indent="0" algn="just" eaLnBrk="1" hangingPunct="1">
              <a:buFont typeface="Wingdings" pitchFamily="2" charset="2"/>
              <a:buChar char="v"/>
            </a:pPr>
            <a:r>
              <a:rPr lang="el-GR" sz="1800" dirty="0" smtClean="0">
                <a:latin typeface="Arial Narrow" pitchFamily="34" charset="0"/>
              </a:rPr>
              <a:t>   </a:t>
            </a:r>
            <a:r>
              <a:rPr lang="en-US" sz="1800" dirty="0" smtClean="0">
                <a:latin typeface="Arial Narrow" pitchFamily="34" charset="0"/>
              </a:rPr>
              <a:t>M</a:t>
            </a:r>
            <a:r>
              <a:rPr lang="el-GR" sz="1800" dirty="0" smtClean="0">
                <a:latin typeface="Arial Narrow" pitchFamily="34" charset="0"/>
              </a:rPr>
              <a:t>ε το </a:t>
            </a:r>
            <a:r>
              <a:rPr lang="el-GR" sz="2000" b="1" i="1" dirty="0" smtClean="0">
                <a:latin typeface="Arial Narrow" pitchFamily="34" charset="0"/>
              </a:rPr>
              <a:t>σάλιο</a:t>
            </a:r>
            <a:r>
              <a:rPr lang="el-GR" sz="1800" dirty="0" smtClean="0">
                <a:latin typeface="Arial Narrow" pitchFamily="34" charset="0"/>
              </a:rPr>
              <a:t> των μολυσμένων ζώων μέσω δαγκώματος ή εκδοράς σε ανθρώπους ή άλλα ζώα.</a:t>
            </a:r>
            <a:endParaRPr lang="en-US" sz="1800" dirty="0" smtClean="0">
              <a:latin typeface="Arial Narrow" pitchFamily="34" charset="0"/>
            </a:endParaRPr>
          </a:p>
          <a:p>
            <a:pPr marL="0" indent="0" algn="just" eaLnBrk="1" hangingPunct="1">
              <a:buFont typeface="Wingdings 3" pitchFamily="18" charset="2"/>
              <a:buNone/>
            </a:pPr>
            <a:endParaRPr lang="en-US" sz="1800" dirty="0" smtClean="0">
              <a:latin typeface="Arial Narrow" pitchFamily="34" charset="0"/>
            </a:endParaRPr>
          </a:p>
          <a:p>
            <a:pPr marL="0" indent="0" algn="just" eaLnBrk="1" hangingPunct="1">
              <a:buFont typeface="Wingdings" pitchFamily="2" charset="2"/>
              <a:buChar char="v"/>
            </a:pPr>
            <a:r>
              <a:rPr lang="el-GR" sz="1800" dirty="0" smtClean="0">
                <a:latin typeface="Arial Narrow" pitchFamily="34" charset="0"/>
              </a:rPr>
              <a:t>   Μπορεί επίσης να μεταδοθεί όταν σάλιο ή νευρικός ιστός (π.χ. </a:t>
            </a:r>
            <a:r>
              <a:rPr lang="el-GR" sz="1800" i="1" dirty="0" smtClean="0">
                <a:latin typeface="Arial Narrow" pitchFamily="34" charset="0"/>
              </a:rPr>
              <a:t>εγκέφαλος</a:t>
            </a:r>
            <a:r>
              <a:rPr lang="el-GR" sz="1800" dirty="0" smtClean="0">
                <a:latin typeface="Arial Narrow" pitchFamily="34" charset="0"/>
              </a:rPr>
              <a:t>) του μολυσμένου    ζώου έρθει σε επαφή με ανοιχτές πληγές, εκδορές, αμυχές του δέρματος, και βλεννογόνους (μάτια, μύτη, στόμα). </a:t>
            </a:r>
            <a:endParaRPr lang="en-US" sz="1800" dirty="0" smtClean="0">
              <a:latin typeface="Arial Narrow" pitchFamily="34" charset="0"/>
            </a:endParaRPr>
          </a:p>
          <a:p>
            <a:pPr marL="0" indent="0" algn="just" eaLnBrk="1" hangingPunct="1">
              <a:buFont typeface="Wingdings 3" pitchFamily="18" charset="2"/>
              <a:buNone/>
            </a:pPr>
            <a:endParaRPr lang="el-GR" sz="1800" dirty="0" smtClean="0">
              <a:latin typeface="Arial Narrow" pitchFamily="34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el-GR" sz="1800" b="1" dirty="0" smtClean="0">
                <a:latin typeface="Arial Narrow" pitchFamily="34" charset="0"/>
              </a:rPr>
              <a:t>   </a:t>
            </a:r>
            <a:r>
              <a:rPr lang="el-GR" sz="2400" b="1" i="1" u="sng" dirty="0" smtClean="0">
                <a:latin typeface="Arial Narrow" pitchFamily="34" charset="0"/>
              </a:rPr>
              <a:t>Δεν μεταδίδεται</a:t>
            </a:r>
            <a:r>
              <a:rPr lang="el-GR" sz="2400" b="1" i="1" dirty="0" smtClean="0">
                <a:latin typeface="Arial Narrow" pitchFamily="34" charset="0"/>
              </a:rPr>
              <a:t> </a:t>
            </a:r>
            <a:r>
              <a:rPr lang="el-GR" sz="1800" b="1" dirty="0" smtClean="0">
                <a:latin typeface="Arial Narrow" pitchFamily="34" charset="0"/>
              </a:rPr>
              <a:t>με την επαφή με αίμα, ούρα</a:t>
            </a:r>
            <a:r>
              <a:rPr lang="en-US" sz="1800" b="1" dirty="0" smtClean="0">
                <a:latin typeface="Arial Narrow" pitchFamily="34" charset="0"/>
              </a:rPr>
              <a:t>,</a:t>
            </a:r>
            <a:r>
              <a:rPr lang="el-GR" sz="1800" b="1" dirty="0" smtClean="0">
                <a:latin typeface="Arial Narrow" pitchFamily="34" charset="0"/>
              </a:rPr>
              <a:t> κόπρανα ή με το απλό άγγιγμα / χάδι του ζώου. </a:t>
            </a:r>
          </a:p>
        </p:txBody>
      </p:sp>
      <p:sp>
        <p:nvSpPr>
          <p:cNvPr id="20482" name="2 - Ορθογώνιο"/>
          <p:cNvSpPr>
            <a:spLocks noChangeArrowheads="1"/>
          </p:cNvSpPr>
          <p:nvPr/>
        </p:nvSpPr>
        <p:spPr bwMode="auto">
          <a:xfrm>
            <a:off x="250825" y="192088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rgbClr val="000000"/>
                </a:solidFill>
                <a:latin typeface="Arial Narrow" pitchFamily="34" charset="0"/>
              </a:rPr>
              <a:t>ΤΡΟΠΟΙ  ΜΕΤΑΔΟΣΗΣ ΛΥΣΣΑΣ </a:t>
            </a:r>
            <a:endParaRPr lang="el-GR" sz="3200">
              <a:latin typeface="Arial Narrow" pitchFamily="34" charset="0"/>
            </a:endParaRPr>
          </a:p>
        </p:txBody>
      </p:sp>
      <p:pic>
        <p:nvPicPr>
          <p:cNvPr id="20483" name="Picture 2" descr="https://encrypted-tbn0.gstatic.com/images?q=tbn:ANd9GcSFEIGg3yYXyERPjGKRvfmnFqexZxCXKbIJ1zEFU2zuIZGiUOqY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638" y="4749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68313" y="1296988"/>
            <a:ext cx="8494712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sz="5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Συνήθως </a:t>
            </a:r>
            <a:r>
              <a:rPr lang="el-GR" sz="2400" b="1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</a:rPr>
              <a:t>-</a:t>
            </a:r>
            <a:r>
              <a:rPr lang="el-GR" sz="2400" b="1" dirty="0" smtClean="0">
                <a:solidFill>
                  <a:schemeClr val="accent2"/>
                </a:solidFill>
                <a:latin typeface="Arial Narrow" pitchFamily="34" charset="0"/>
              </a:rPr>
              <a:t>8 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εβδομάδες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Σπάνια παρατηρείται επώαση σε λιγότερο από</a:t>
            </a:r>
            <a:r>
              <a:rPr lang="el-GR" sz="1600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l-GR" sz="1600" b="1" dirty="0" smtClean="0">
                <a:solidFill>
                  <a:schemeClr val="accent2"/>
                </a:solidFill>
                <a:latin typeface="Arial Narrow" pitchFamily="34" charset="0"/>
              </a:rPr>
              <a:t>9 </a:t>
            </a:r>
            <a:r>
              <a:rPr lang="el-GR" sz="1600" b="1" dirty="0" smtClean="0">
                <a:solidFill>
                  <a:srgbClr val="000000"/>
                </a:solidFill>
                <a:latin typeface="Arial Narrow" pitchFamily="34" charset="0"/>
              </a:rPr>
              <a:t>ημέρες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ενώ έχει αναφερθεί και επώαση μετά από 7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ολόκληρα χρόνια!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1.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Όσο </a:t>
            </a:r>
            <a:r>
              <a:rPr lang="el-GR" sz="1600" dirty="0" smtClean="0">
                <a:solidFill>
                  <a:schemeClr val="accent2"/>
                </a:solidFill>
                <a:latin typeface="Arial Narrow" pitchFamily="34" charset="0"/>
              </a:rPr>
              <a:t>πιο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chemeClr val="accent2"/>
                </a:solidFill>
                <a:latin typeface="Arial Narrow" pitchFamily="34" charset="0"/>
              </a:rPr>
              <a:t>μακριά από τον εγκέφαλο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βρίσκεται το σημείο εισόδου του ιού, τόσο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περισσότερο παρατείνεται η επώαση και κατά συνέπεια η εκδήλωση των συμπτωμάτων.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2.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Arial Narrow" pitchFamily="34" charset="0"/>
              </a:rPr>
              <a:t>Βαθύ τραύμα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ευνοεί τη συντόμευση της εκδήλωσης των συμπτωμάτων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περισσότερο από ένα επιφανειακό.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Η αιμορραγία μετά το δάγκωμα απομακρύνει μεγάλο μέρος του ιού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από την πληγή.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4.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Όσα </a:t>
            </a:r>
            <a:r>
              <a:rPr lang="el-GR" sz="1600" dirty="0" smtClean="0">
                <a:solidFill>
                  <a:schemeClr val="accent2"/>
                </a:solidFill>
                <a:latin typeface="Arial Narrow" pitchFamily="34" charset="0"/>
              </a:rPr>
              <a:t>περισσότερα νεύρα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υπάρχουν στην περιοχή του δαγκώματος, τόσο μικρότερος είναι ο χρόνος εμφάνισης των συμπτωμάτων.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5.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Τα </a:t>
            </a:r>
            <a:r>
              <a:rPr lang="el-GR" sz="1600" dirty="0" smtClean="0">
                <a:solidFill>
                  <a:schemeClr val="accent2"/>
                </a:solidFill>
                <a:latin typeface="Arial Narrow" pitchFamily="34" charset="0"/>
              </a:rPr>
              <a:t>ρούχα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στο σημείο του δαγκώματος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επιμηκύνουν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το χρόνο εμφάνισης των συμπτωμάτων καθώς αυτά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Arial Narrow" pitchFamily="34" charset="0"/>
              </a:rPr>
              <a:t>απορροφούν μεγάλο μέρος του μολυσμένου σάλιου το οποίο περιέχει τον ιό.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sz="16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9041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Arial Narrow" pitchFamily="34" charset="0"/>
              </a:rPr>
              <a:t>      </a:t>
            </a:r>
            <a:r>
              <a:rPr lang="el-GR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ΧΡΟΝΟΣ </a:t>
            </a:r>
            <a:r>
              <a:rPr lang="el-GR" sz="3200" dirty="0">
                <a:solidFill>
                  <a:schemeClr val="tx1"/>
                </a:solidFill>
                <a:effectLst/>
                <a:latin typeface="Arial Narrow" pitchFamily="34" charset="0"/>
              </a:rPr>
              <a:t>ΕΠΩΑΣΗΣ </a:t>
            </a:r>
            <a:r>
              <a:rPr lang="el-GR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ΛΥΣΣΑΣ</a:t>
            </a:r>
            <a:endParaRPr lang="el-GR" sz="32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34275" cy="7647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>
                <a:solidFill>
                  <a:schemeClr val="tx1"/>
                </a:solidFill>
                <a:effectLst/>
                <a:latin typeface="Arial Narrow" pitchFamily="34" charset="0"/>
              </a:rPr>
              <a:t>ΣΥΜΠΤΩΜΑΤΑ ΣΤΟΝ ΑΝΘΡΩΠΟ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95288" y="1412875"/>
            <a:ext cx="8640762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sz="2400" b="1" dirty="0" smtClean="0">
                <a:latin typeface="Arial Narrow" pitchFamily="34" charset="0"/>
              </a:rPr>
              <a:t>Πυρετός</a:t>
            </a:r>
            <a:endParaRPr lang="en-US" sz="2400" b="1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400" b="1" dirty="0" smtClean="0">
                <a:latin typeface="Arial Narrow" pitchFamily="34" charset="0"/>
              </a:rPr>
              <a:t>Πονοκέφαλος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400" b="1" dirty="0" smtClean="0">
                <a:latin typeface="Arial Narrow" pitchFamily="34" charset="0"/>
              </a:rPr>
              <a:t>Γενικευμένη αδιαθεσία</a:t>
            </a:r>
            <a:r>
              <a:rPr lang="en-US" sz="2400" b="1" dirty="0" smtClean="0">
                <a:latin typeface="Arial Narrow" pitchFamily="34" charset="0"/>
              </a:rPr>
              <a:t>                    </a:t>
            </a:r>
            <a:r>
              <a:rPr lang="el-GR" sz="2400" dirty="0" smtClean="0">
                <a:latin typeface="Arial Narrow" pitchFamily="34" charset="0"/>
              </a:rPr>
              <a:t>Εκδηλώνονται σταδιακά</a:t>
            </a:r>
            <a:endParaRPr lang="el-GR" sz="2400" b="1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400" b="1" dirty="0" smtClean="0">
                <a:latin typeface="Arial Narrow" pitchFamily="34" charset="0"/>
              </a:rPr>
              <a:t>Αδυναμία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sz="2400" b="1" dirty="0" smtClean="0">
                <a:latin typeface="Arial Narrow" pitchFamily="34" charset="0"/>
              </a:rPr>
              <a:t>Γαστρεντερικές διαταραχές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l-GR" sz="1400" dirty="0" smtClean="0">
                <a:latin typeface="Arial Narrow" pitchFamily="34" charset="0"/>
              </a:rPr>
              <a:t>		</a:t>
            </a:r>
            <a:r>
              <a:rPr lang="el-GR" sz="1600" dirty="0" smtClean="0">
                <a:latin typeface="Arial Narrow" pitchFamily="34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u="sng" dirty="0" smtClean="0">
                <a:latin typeface="Arial Narrow" pitchFamily="34" charset="0"/>
              </a:rPr>
              <a:t>E</a:t>
            </a:r>
            <a:r>
              <a:rPr lang="el-GR" sz="2000" b="1" u="sng" dirty="0" smtClean="0">
                <a:latin typeface="Arial Narrow" pitchFamily="34" charset="0"/>
              </a:rPr>
              <a:t>ιδικά συμπτώματα</a:t>
            </a:r>
            <a:r>
              <a:rPr lang="el-GR" sz="2000" dirty="0" smtClean="0">
                <a:latin typeface="Arial Narrow" pitchFamily="34" charset="0"/>
              </a:rPr>
              <a:t>: </a:t>
            </a:r>
            <a:r>
              <a:rPr lang="el-GR" sz="1600" dirty="0" smtClean="0">
                <a:latin typeface="Arial Narrow" pitchFamily="34" charset="0"/>
              </a:rPr>
              <a:t>Αϋπνία, άγχος, ψευδαισθήσεις, σιελόρροια, δυσκαταποσία (υδροφοβία)</a:t>
            </a:r>
            <a:r>
              <a:rPr lang="en-US" sz="1600" dirty="0" smtClean="0">
                <a:latin typeface="Arial Narrow" pitchFamily="34" charset="0"/>
              </a:rPr>
              <a:t>. </a:t>
            </a:r>
            <a:endParaRPr lang="el-GR" sz="16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l-GR" sz="1600" dirty="0" smtClean="0">
                <a:latin typeface="Arial Narrow" pitchFamily="34" charset="0"/>
              </a:rPr>
              <a:t>Πόνος ή νευρολογικά συμπτώματα (παραισθησία) στο σημείο του τραύματος</a:t>
            </a:r>
            <a:r>
              <a:rPr lang="en-US" sz="1400" dirty="0" smtClean="0">
                <a:latin typeface="Arial Narrow" pitchFamily="34" charset="0"/>
              </a:rPr>
              <a:t>.</a:t>
            </a:r>
            <a:endParaRPr lang="el-GR" sz="14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n-US" sz="14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2DA2BF"/>
              </a:buClr>
              <a:buFont typeface="Arial" charset="0"/>
              <a:buNone/>
            </a:pPr>
            <a:r>
              <a:rPr lang="el-GR" sz="2400" u="sng" dirty="0" smtClean="0">
                <a:solidFill>
                  <a:schemeClr val="accent2"/>
                </a:solidFill>
                <a:latin typeface="Arial Narrow" pitchFamily="34" charset="0"/>
              </a:rPr>
              <a:t>Δύο </a:t>
            </a:r>
            <a:r>
              <a:rPr lang="el-GR" sz="2400" u="sng" dirty="0" smtClean="0">
                <a:solidFill>
                  <a:schemeClr val="accent2"/>
                </a:solidFill>
                <a:latin typeface="Arial Narrow" pitchFamily="34" charset="0"/>
              </a:rPr>
              <a:t>κλινικές μορφές </a:t>
            </a:r>
            <a:r>
              <a:rPr lang="el-GR" sz="2400" u="sng" dirty="0" smtClean="0">
                <a:solidFill>
                  <a:schemeClr val="accent2"/>
                </a:solidFill>
                <a:latin typeface="Arial Narrow" pitchFamily="34" charset="0"/>
              </a:rPr>
              <a:t>της νόσου</a:t>
            </a:r>
            <a:r>
              <a:rPr lang="el-GR" sz="2400" dirty="0" smtClean="0">
                <a:latin typeface="Arial Narrow" pitchFamily="34" charset="0"/>
              </a:rPr>
              <a:t>: </a:t>
            </a:r>
            <a:r>
              <a:rPr lang="el-GR" sz="2400" dirty="0" smtClean="0">
                <a:latin typeface="Arial Narrow" pitchFamily="34" charset="0"/>
              </a:rPr>
              <a:t>μανιακή </a:t>
            </a:r>
            <a:r>
              <a:rPr lang="el-GR" sz="2400" dirty="0" smtClean="0">
                <a:latin typeface="Arial Narrow" pitchFamily="34" charset="0"/>
              </a:rPr>
              <a:t>(70%) και </a:t>
            </a:r>
            <a:r>
              <a:rPr lang="el-GR" sz="2400" dirty="0" smtClean="0">
                <a:latin typeface="Arial Narrow" pitchFamily="34" charset="0"/>
              </a:rPr>
              <a:t>παραλυτική </a:t>
            </a:r>
            <a:r>
              <a:rPr lang="el-GR" sz="2400" dirty="0" smtClean="0">
                <a:latin typeface="Arial Narrow" pitchFamily="34" charset="0"/>
              </a:rPr>
              <a:t>(30%) </a:t>
            </a:r>
          </a:p>
          <a:p>
            <a:pPr algn="just" eaLnBrk="1" hangingPunct="1">
              <a:lnSpc>
                <a:spcPct val="90000"/>
              </a:lnSpc>
              <a:buClr>
                <a:srgbClr val="2DA2BF"/>
              </a:buClr>
              <a:buFont typeface="Arial" charset="0"/>
              <a:buNone/>
            </a:pPr>
            <a:endParaRPr lang="el-GR" sz="24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2DA2BF"/>
              </a:buClr>
              <a:buFont typeface="Arial" charset="0"/>
              <a:buNone/>
            </a:pPr>
            <a:r>
              <a:rPr lang="el-GR" sz="2400" dirty="0" smtClean="0">
                <a:latin typeface="Arial Narrow" pitchFamily="34" charset="0"/>
              </a:rPr>
              <a:t>Προοδευτικά εγκαθίσταται κώμα και επέρχεται θάνατος. </a:t>
            </a:r>
            <a:endParaRPr lang="el-GR" sz="14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l-GR" sz="14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l-GR" sz="1400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l-GR" sz="1400" dirty="0" smtClean="0">
              <a:latin typeface="Arial Narrow" pitchFamily="34" charset="0"/>
            </a:endParaRPr>
          </a:p>
        </p:txBody>
      </p:sp>
      <p:sp>
        <p:nvSpPr>
          <p:cNvPr id="2" name="Δεξιό άγκιστρο 1"/>
          <p:cNvSpPr/>
          <p:nvPr/>
        </p:nvSpPr>
        <p:spPr>
          <a:xfrm>
            <a:off x="4213225" y="1557338"/>
            <a:ext cx="504825" cy="1584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9100" cy="9810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ΑΝΤΙΜΕΤΩΠΙΣΗ – ΠΡΟΦΥΛΑΞΗ ΛΥΣΣΑΣ </a:t>
            </a:r>
            <a:endParaRPr lang="el-GR" sz="32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57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95536" y="1484784"/>
            <a:ext cx="8424862" cy="4608512"/>
          </a:xfrm>
          <a:solidFill>
            <a:schemeClr val="bg1"/>
          </a:solidFill>
        </p:spPr>
        <p:txBody>
          <a:bodyPr/>
          <a:lstStyle/>
          <a:p>
            <a:pPr marL="490538" indent="-381000" algn="ctr" eaLnBrk="1" hangingPunct="1">
              <a:buFont typeface="Wingdings 3" pitchFamily="18" charset="2"/>
              <a:buNone/>
            </a:pPr>
            <a:r>
              <a:rPr lang="el-GR" sz="2400" b="1" dirty="0" smtClean="0">
                <a:solidFill>
                  <a:srgbClr val="A3171E"/>
                </a:solidFill>
                <a:latin typeface="Arial Narrow" pitchFamily="34" charset="0"/>
              </a:rPr>
              <a:t>ΔΕΝ ΥΠΑΡΧΕΙ ΑΠΟΤΕΛΕΣΜΑΤΙΚΗ ΘΕΡΑΠΕΙΑ ΜΕΤΑ ΤΗΝ </a:t>
            </a:r>
          </a:p>
          <a:p>
            <a:pPr marL="490538" indent="-381000" algn="ctr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A3171E"/>
                </a:solidFill>
                <a:latin typeface="Arial Narrow" pitchFamily="34" charset="0"/>
              </a:rPr>
              <a:t>E</a:t>
            </a:r>
            <a:r>
              <a:rPr lang="el-GR" sz="2400" b="1" dirty="0" smtClean="0">
                <a:solidFill>
                  <a:srgbClr val="A3171E"/>
                </a:solidFill>
                <a:latin typeface="Arial Narrow" pitchFamily="34" charset="0"/>
              </a:rPr>
              <a:t>ΚΔ</a:t>
            </a:r>
            <a:r>
              <a:rPr lang="en-US" sz="2400" b="1" dirty="0" smtClean="0">
                <a:solidFill>
                  <a:srgbClr val="A3171E"/>
                </a:solidFill>
                <a:latin typeface="Arial Narrow" pitchFamily="34" charset="0"/>
              </a:rPr>
              <a:t>H</a:t>
            </a:r>
            <a:r>
              <a:rPr lang="el-GR" sz="2400" b="1" dirty="0" smtClean="0">
                <a:solidFill>
                  <a:srgbClr val="A3171E"/>
                </a:solidFill>
                <a:latin typeface="Arial Narrow" pitchFamily="34" charset="0"/>
              </a:rPr>
              <a:t>ΛΩΣΗ ΤΩΝ ΣΥΜΠΤΩΜΑΤΩΝ </a:t>
            </a:r>
            <a:r>
              <a:rPr lang="el-GR" sz="1800" b="1" dirty="0" smtClean="0">
                <a:latin typeface="Arial Narrow" pitchFamily="34" charset="0"/>
              </a:rPr>
              <a:t>	</a:t>
            </a:r>
          </a:p>
          <a:p>
            <a:pPr marL="490538" indent="-381000" algn="ctr" eaLnBrk="1" hangingPunct="1">
              <a:buFont typeface="Wingdings 3" pitchFamily="18" charset="2"/>
              <a:buNone/>
            </a:pP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l-GR" sz="1800" b="1" u="sng" dirty="0" smtClean="0">
                <a:latin typeface="Arial Narrow" pitchFamily="34" charset="0"/>
              </a:rPr>
              <a:t>Θνητότητα σχεδόν 100%</a:t>
            </a:r>
            <a:r>
              <a:rPr lang="en-US" sz="1800" b="1" u="sng" dirty="0" smtClean="0">
                <a:latin typeface="Arial Narrow" pitchFamily="34" charset="0"/>
              </a:rPr>
              <a:t>)</a:t>
            </a:r>
          </a:p>
          <a:p>
            <a:pPr marL="490538" indent="-381000" algn="just" eaLnBrk="1" hangingPunct="1"/>
            <a:endParaRPr lang="en-US" sz="1800" b="1" u="sng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490538" indent="-381000" algn="just" eaLnBrk="1" hangingPunct="1">
              <a:buFont typeface="Wingdings 3" pitchFamily="18" charset="2"/>
              <a:buNone/>
            </a:pPr>
            <a:r>
              <a:rPr lang="el-GR" sz="2000" b="1" dirty="0" smtClean="0">
                <a:latin typeface="Arial Narrow" pitchFamily="34" charset="0"/>
              </a:rPr>
              <a:t>	</a:t>
            </a:r>
            <a:r>
              <a:rPr lang="el-GR" sz="2000" b="1" u="sng" dirty="0" smtClean="0">
                <a:latin typeface="Arial Narrow" pitchFamily="34" charset="0"/>
              </a:rPr>
              <a:t>Ο μόνος </a:t>
            </a:r>
            <a:r>
              <a:rPr lang="el-GR" sz="2000" b="1" u="sng" dirty="0" smtClean="0">
                <a:solidFill>
                  <a:srgbClr val="A3171E"/>
                </a:solidFill>
                <a:latin typeface="Arial Narrow" pitchFamily="34" charset="0"/>
              </a:rPr>
              <a:t>αποτελεσματικός τρόπος </a:t>
            </a:r>
            <a:r>
              <a:rPr lang="el-GR" sz="2000" b="1" u="sng" dirty="0" smtClean="0">
                <a:solidFill>
                  <a:srgbClr val="A3171E"/>
                </a:solidFill>
                <a:latin typeface="Arial" charset="0"/>
              </a:rPr>
              <a:t>πρόληψης</a:t>
            </a:r>
            <a:r>
              <a:rPr lang="el-GR" sz="2000" b="1" u="sng" dirty="0" smtClean="0">
                <a:solidFill>
                  <a:srgbClr val="A3171E"/>
                </a:solidFill>
                <a:latin typeface="Arial Narrow" pitchFamily="34" charset="0"/>
              </a:rPr>
              <a:t> </a:t>
            </a:r>
            <a:r>
              <a:rPr lang="el-GR" sz="2000" b="1" u="sng" dirty="0" smtClean="0">
                <a:latin typeface="Arial Narrow" pitchFamily="34" charset="0"/>
              </a:rPr>
              <a:t>από τη λύσσα </a:t>
            </a:r>
            <a:r>
              <a:rPr lang="el-GR" sz="1800" b="1" u="sng" dirty="0" smtClean="0">
                <a:latin typeface="Arial" charset="0"/>
              </a:rPr>
              <a:t>μετά από πιθανή έκθεση</a:t>
            </a:r>
            <a:r>
              <a:rPr lang="el-GR" sz="2000" b="1" u="sng" dirty="0" smtClean="0">
                <a:latin typeface="Arial" charset="0"/>
              </a:rPr>
              <a:t> </a:t>
            </a:r>
            <a:r>
              <a:rPr lang="el-GR" sz="2000" b="1" u="sng" dirty="0" smtClean="0">
                <a:latin typeface="Arial Narrow" pitchFamily="34" charset="0"/>
              </a:rPr>
              <a:t>είναι</a:t>
            </a:r>
            <a:r>
              <a:rPr lang="en-US" sz="2000" b="1" u="sng" dirty="0" smtClean="0">
                <a:latin typeface="Arial Narrow" pitchFamily="34" charset="0"/>
              </a:rPr>
              <a:t>:</a:t>
            </a:r>
            <a:endParaRPr lang="el-GR" sz="2000" b="1" u="sng" dirty="0" smtClean="0">
              <a:latin typeface="Arial" charset="0"/>
            </a:endParaRPr>
          </a:p>
          <a:p>
            <a:pPr marL="490538" indent="-381000" algn="just" eaLnBrk="1" hangingPunct="1">
              <a:buFont typeface="Wingdings 3" pitchFamily="18" charset="2"/>
              <a:buNone/>
            </a:pPr>
            <a:endParaRPr lang="el-GR" sz="2000" b="1" u="sng" dirty="0" smtClean="0">
              <a:latin typeface="Arial" charset="0"/>
            </a:endParaRPr>
          </a:p>
          <a:p>
            <a:pPr marL="490538" indent="-381000" algn="just" eaLnBrk="1" hangingPunct="1">
              <a:buSzTx/>
              <a:buFont typeface="Wingdings 3" pitchFamily="18" charset="2"/>
              <a:buAutoNum type="arabicPeriod"/>
            </a:pPr>
            <a:r>
              <a:rPr lang="el-GR" sz="1800" b="1" dirty="0" smtClean="0">
                <a:latin typeface="Arial" charset="0"/>
              </a:rPr>
              <a:t>Η τοπική περιποίηση</a:t>
            </a:r>
            <a:r>
              <a:rPr lang="en-US" sz="1800" b="1" dirty="0" smtClean="0">
                <a:latin typeface="Arial" charset="0"/>
              </a:rPr>
              <a:t> &amp;</a:t>
            </a:r>
            <a:r>
              <a:rPr lang="el-GR" sz="1800" b="1" dirty="0" smtClean="0">
                <a:latin typeface="Arial" charset="0"/>
              </a:rPr>
              <a:t> καθαρισμός της περιοχής έκθεσης (αφού εντοπιστούν </a:t>
            </a:r>
            <a:r>
              <a:rPr lang="el-GR" sz="1800" b="1" u="sng" dirty="0" smtClean="0">
                <a:latin typeface="Arial" charset="0"/>
              </a:rPr>
              <a:t>όλα</a:t>
            </a:r>
            <a:r>
              <a:rPr lang="el-GR" sz="1800" b="1" dirty="0" smtClean="0">
                <a:latin typeface="Arial" charset="0"/>
              </a:rPr>
              <a:t> τα τραύματα, τοπικός καθαρισμός π.χ. με σαπούνι και νερό ή με χειρουργική πλύση και εφαρμογή αντισηπτικού).</a:t>
            </a:r>
          </a:p>
          <a:p>
            <a:pPr marL="490538" indent="-381000" algn="just" eaLnBrk="1" hangingPunct="1">
              <a:buSzTx/>
              <a:buFont typeface="Wingdings 3" pitchFamily="18" charset="2"/>
              <a:buAutoNum type="arabicPeriod"/>
            </a:pPr>
            <a:endParaRPr lang="el-GR" sz="1800" b="1" dirty="0" smtClean="0">
              <a:latin typeface="Arial" charset="0"/>
            </a:endParaRPr>
          </a:p>
          <a:p>
            <a:pPr marL="490538" indent="-381000" algn="just" eaLnBrk="1" hangingPunct="1">
              <a:buSzTx/>
              <a:buFont typeface="Wingdings 3" pitchFamily="18" charset="2"/>
              <a:buAutoNum type="arabicPeriod"/>
            </a:pPr>
            <a:r>
              <a:rPr lang="el-GR" sz="1800" b="1" dirty="0" smtClean="0">
                <a:latin typeface="Arial" charset="0"/>
              </a:rPr>
              <a:t>Η </a:t>
            </a:r>
            <a:r>
              <a:rPr lang="el-GR" sz="1800" b="1" dirty="0" err="1" smtClean="0">
                <a:latin typeface="Arial" charset="0"/>
              </a:rPr>
              <a:t>μετα</a:t>
            </a:r>
            <a:r>
              <a:rPr lang="el-GR" sz="1800" b="1" dirty="0" smtClean="0">
                <a:latin typeface="Arial" charset="0"/>
              </a:rPr>
              <a:t>-εκθεσιακή προφυλακτική αγωγή με εμβόλιο και κατά περίπτωση με αντιλυσσικό ορό.</a:t>
            </a:r>
            <a:endParaRPr lang="el-GR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1025</TotalTime>
  <Words>596</Words>
  <Application>Microsoft Office PowerPoint</Application>
  <PresentationFormat>Προβολή στην οθόνη (4:3)</PresentationFormat>
  <Paragraphs>112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Συγκέντρωση</vt:lpstr>
      <vt:lpstr>Λύσσα</vt:lpstr>
      <vt:lpstr> Επιδημιολογικά Δεδομένα</vt:lpstr>
      <vt:lpstr>Περιοχές Υψηλού Κινδύνου για Λύσσα</vt:lpstr>
      <vt:lpstr>Παρουσίαση του PowerPoint</vt:lpstr>
      <vt:lpstr>Παρουσίαση του PowerPoint</vt:lpstr>
      <vt:lpstr>Παρουσίαση του PowerPoint</vt:lpstr>
      <vt:lpstr>      ΧΡΟΝΟΣ ΕΠΩΑΣΗΣ ΛΥΣΣΑΣ</vt:lpstr>
      <vt:lpstr>ΣΥΜΠΤΩΜΑΤΑ ΣΤΟΝ ΑΝΘΡΩΠΟ</vt:lpstr>
      <vt:lpstr>ΑΝΤΙΜΕΤΩΠΙΣΗ – ΠΡΟΦΥΛΑΞΗ ΛΥΣΣΑΣ </vt:lpstr>
      <vt:lpstr>Προφυλακτική αγωγή για τη λύσσα</vt:lpstr>
      <vt:lpstr>Παρενέργειες</vt:lpstr>
      <vt:lpstr>ΠΛΗΡΟΦΟΡΙΕΣ</vt:lpstr>
      <vt:lpstr>Ευχαριστούμε για την προσοχή σας!  www.keelpno.gr  ακολουθήστε μας στο twitter @keelpno_gr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Λύσσα – Μέτρα πρόληψης</dc:title>
  <dc:creator>user</dc:creator>
  <cp:lastModifiedBy>Αγορίτσα Μπάκα</cp:lastModifiedBy>
  <cp:revision>113</cp:revision>
  <dcterms:modified xsi:type="dcterms:W3CDTF">2014-03-04T10:12:01Z</dcterms:modified>
</cp:coreProperties>
</file>