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90" r:id="rId4"/>
    <p:sldId id="295" r:id="rId5"/>
    <p:sldId id="293" r:id="rId6"/>
    <p:sldId id="284" r:id="rId7"/>
    <p:sldId id="297" r:id="rId8"/>
    <p:sldId id="298" r:id="rId9"/>
    <p:sldId id="299" r:id="rId10"/>
    <p:sldId id="262" r:id="rId11"/>
  </p:sldIdLst>
  <p:sldSz cx="9144000" cy="6858000" type="screen4x3"/>
  <p:notesSz cx="6797675" cy="99266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orgios Douga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ECD57C-4F61-42DF-864F-6160E6973C8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36D6438-684E-4009-BF59-F1FF7DCAE226}">
      <dgm:prSet phldrT="[Κείμενο]" custT="1"/>
      <dgm:spPr/>
      <dgm:t>
        <a:bodyPr/>
        <a:lstStyle/>
        <a:p>
          <a:r>
            <a:rPr lang="el-GR" sz="2800" b="1" dirty="0" smtClean="0">
              <a:solidFill>
                <a:schemeClr val="tx1"/>
              </a:solidFill>
              <a:latin typeface="Arial Narrow" pitchFamily="34" charset="0"/>
            </a:rPr>
            <a:t>ΚΕ.ΕΛ.Π.ΝΟ.</a:t>
          </a:r>
          <a:endParaRPr lang="el-GR" sz="2800" b="1" dirty="0">
            <a:solidFill>
              <a:schemeClr val="tx1"/>
            </a:solidFill>
            <a:latin typeface="Arial Narrow" pitchFamily="34" charset="0"/>
          </a:endParaRPr>
        </a:p>
      </dgm:t>
    </dgm:pt>
    <dgm:pt modelId="{F7851884-557B-4193-931B-F5D1279640E9}" type="parTrans" cxnId="{0DDA0A63-4925-4AE5-9B28-E1E76EE3A89A}">
      <dgm:prSet/>
      <dgm:spPr/>
      <dgm:t>
        <a:bodyPr/>
        <a:lstStyle/>
        <a:p>
          <a:endParaRPr lang="el-GR" sz="2800" b="1">
            <a:latin typeface="Arial Narrow" pitchFamily="34" charset="0"/>
          </a:endParaRPr>
        </a:p>
      </dgm:t>
    </dgm:pt>
    <dgm:pt modelId="{C315DF22-DFDE-4B6A-808E-00367F2BCEEA}" type="sibTrans" cxnId="{0DDA0A63-4925-4AE5-9B28-E1E76EE3A89A}">
      <dgm:prSet/>
      <dgm:spPr/>
      <dgm:t>
        <a:bodyPr/>
        <a:lstStyle/>
        <a:p>
          <a:endParaRPr lang="el-GR" sz="2800" b="1">
            <a:latin typeface="Arial Narrow" pitchFamily="34" charset="0"/>
          </a:endParaRPr>
        </a:p>
      </dgm:t>
    </dgm:pt>
    <dgm:pt modelId="{8B018C39-7057-40AC-8347-EE58BF1FE8DF}">
      <dgm:prSet phldrT="[Κείμενο]" custT="1"/>
      <dgm:spPr/>
      <dgm:t>
        <a:bodyPr/>
        <a:lstStyle/>
        <a:p>
          <a:endParaRPr lang="el-GR" sz="2800" b="1" dirty="0" smtClean="0">
            <a:solidFill>
              <a:schemeClr val="tx1"/>
            </a:solidFill>
            <a:latin typeface="Arial Narrow" pitchFamily="34" charset="0"/>
          </a:endParaRPr>
        </a:p>
        <a:p>
          <a:r>
            <a:rPr lang="el-GR" sz="2800" b="1" dirty="0" smtClean="0">
              <a:solidFill>
                <a:schemeClr val="tx1"/>
              </a:solidFill>
              <a:latin typeface="Arial Narrow" pitchFamily="34" charset="0"/>
            </a:rPr>
            <a:t>ΔΙΕΥΘΥΝΤΕΣ ΣΧΟΛΙΚΩΝ ΜΟΝΑΔΩΝ</a:t>
          </a:r>
          <a:endParaRPr lang="el-GR" sz="2800" b="1" dirty="0">
            <a:solidFill>
              <a:schemeClr val="tx1"/>
            </a:solidFill>
            <a:latin typeface="Arial Narrow" pitchFamily="34" charset="0"/>
          </a:endParaRPr>
        </a:p>
      </dgm:t>
    </dgm:pt>
    <dgm:pt modelId="{283C0593-89A0-4F8C-911F-C36B19DFE80D}" type="parTrans" cxnId="{1E7A9AF0-8BAD-4533-BE77-C1E4E2517139}">
      <dgm:prSet/>
      <dgm:spPr/>
      <dgm:t>
        <a:bodyPr/>
        <a:lstStyle/>
        <a:p>
          <a:endParaRPr lang="el-GR" sz="2800" b="1">
            <a:latin typeface="Arial Narrow" pitchFamily="34" charset="0"/>
          </a:endParaRPr>
        </a:p>
      </dgm:t>
    </dgm:pt>
    <dgm:pt modelId="{1BC29741-2222-430A-A23E-EAA80C826CFE}" type="sibTrans" cxnId="{1E7A9AF0-8BAD-4533-BE77-C1E4E2517139}">
      <dgm:prSet/>
      <dgm:spPr/>
      <dgm:t>
        <a:bodyPr/>
        <a:lstStyle/>
        <a:p>
          <a:endParaRPr lang="el-GR" sz="2800" b="1">
            <a:latin typeface="Arial Narrow" pitchFamily="34" charset="0"/>
          </a:endParaRPr>
        </a:p>
      </dgm:t>
    </dgm:pt>
    <dgm:pt modelId="{1DD7546E-C896-4FA5-B58D-97F558D33C1E}">
      <dgm:prSet phldrT="[Κείμενο]" custT="1"/>
      <dgm:spPr>
        <a:solidFill>
          <a:schemeClr val="accent1">
            <a:alpha val="90000"/>
          </a:schemeClr>
        </a:solidFill>
      </dgm:spPr>
      <dgm:t>
        <a:bodyPr/>
        <a:lstStyle/>
        <a:p>
          <a:endParaRPr lang="el-GR" sz="2800" b="1" dirty="0" smtClean="0">
            <a:latin typeface="Arial Narrow" pitchFamily="34" charset="0"/>
          </a:endParaRPr>
        </a:p>
        <a:p>
          <a:r>
            <a:rPr lang="el-GR" sz="2800" b="1" dirty="0" smtClean="0">
              <a:latin typeface="Arial Narrow" pitchFamily="34" charset="0"/>
            </a:rPr>
            <a:t>ΕΚΠΑΙΔΕΥΤΙΚΟΙ</a:t>
          </a:r>
        </a:p>
        <a:p>
          <a:endParaRPr lang="el-GR" sz="2800" b="1" dirty="0">
            <a:latin typeface="Arial Narrow" pitchFamily="34" charset="0"/>
          </a:endParaRPr>
        </a:p>
      </dgm:t>
    </dgm:pt>
    <dgm:pt modelId="{60DB8048-E636-4B87-BC8C-D6966980F2D8}" type="parTrans" cxnId="{A170307D-518A-43AD-AC7D-34148E71FB4D}">
      <dgm:prSet/>
      <dgm:spPr/>
      <dgm:t>
        <a:bodyPr/>
        <a:lstStyle/>
        <a:p>
          <a:endParaRPr lang="el-GR" sz="2800" b="1">
            <a:latin typeface="Arial Narrow" pitchFamily="34" charset="0"/>
          </a:endParaRPr>
        </a:p>
      </dgm:t>
    </dgm:pt>
    <dgm:pt modelId="{224F83BC-6094-4BB2-9694-BD6DEF858966}" type="sibTrans" cxnId="{A170307D-518A-43AD-AC7D-34148E71FB4D}">
      <dgm:prSet/>
      <dgm:spPr/>
      <dgm:t>
        <a:bodyPr/>
        <a:lstStyle/>
        <a:p>
          <a:endParaRPr lang="el-GR" sz="2800" b="1">
            <a:latin typeface="Arial Narrow" pitchFamily="34" charset="0"/>
          </a:endParaRPr>
        </a:p>
      </dgm:t>
    </dgm:pt>
    <dgm:pt modelId="{B803AE49-4FD8-492E-BACD-1BD89FD11E07}">
      <dgm:prSet phldrT="[Κείμενο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el-GR" sz="2800" b="1" dirty="0">
            <a:latin typeface="Arial Narrow" pitchFamily="34" charset="0"/>
          </a:endParaRPr>
        </a:p>
      </dgm:t>
    </dgm:pt>
    <dgm:pt modelId="{4B4109EF-D1DC-4D86-97D6-B7B653F2BA80}" type="parTrans" cxnId="{4C3DAFCE-5B13-4C1B-BFEC-3D67921922CA}">
      <dgm:prSet/>
      <dgm:spPr/>
      <dgm:t>
        <a:bodyPr/>
        <a:lstStyle/>
        <a:p>
          <a:endParaRPr lang="el-GR"/>
        </a:p>
      </dgm:t>
    </dgm:pt>
    <dgm:pt modelId="{1EC9E54E-1C8A-48D2-922E-8DAC2378AD9C}" type="sibTrans" cxnId="{4C3DAFCE-5B13-4C1B-BFEC-3D67921922CA}">
      <dgm:prSet/>
      <dgm:spPr/>
      <dgm:t>
        <a:bodyPr/>
        <a:lstStyle/>
        <a:p>
          <a:endParaRPr lang="el-GR"/>
        </a:p>
      </dgm:t>
    </dgm:pt>
    <dgm:pt modelId="{BA231CB1-3402-4061-A3CB-EC61D4C9CC4B}" type="pres">
      <dgm:prSet presAssocID="{7CECD57C-4F61-42DF-864F-6160E6973C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B331645-5B25-45CD-AEEE-37EA50F7A085}" type="pres">
      <dgm:prSet presAssocID="{B803AE49-4FD8-492E-BACD-1BD89FD11E07}" presName="boxAndChildren" presStyleCnt="0"/>
      <dgm:spPr/>
    </dgm:pt>
    <dgm:pt modelId="{859A2373-E6D0-4A55-B8F9-D1C9E96708F1}" type="pres">
      <dgm:prSet presAssocID="{B803AE49-4FD8-492E-BACD-1BD89FD11E07}" presName="parentTextBox" presStyleLbl="node1" presStyleIdx="0" presStyleCnt="3" custLinFactNeighborX="-875" custLinFactNeighborY="4212"/>
      <dgm:spPr/>
      <dgm:t>
        <a:bodyPr/>
        <a:lstStyle/>
        <a:p>
          <a:endParaRPr lang="el-GR"/>
        </a:p>
      </dgm:t>
    </dgm:pt>
    <dgm:pt modelId="{1FE28A3A-82F6-470E-86ED-7E47CAFFAF06}" type="pres">
      <dgm:prSet presAssocID="{1BC29741-2222-430A-A23E-EAA80C826CFE}" presName="sp" presStyleCnt="0"/>
      <dgm:spPr/>
    </dgm:pt>
    <dgm:pt modelId="{978099AA-878C-4CFC-AFBD-E381FA34C3C0}" type="pres">
      <dgm:prSet presAssocID="{8B018C39-7057-40AC-8347-EE58BF1FE8DF}" presName="arrowAndChildren" presStyleCnt="0"/>
      <dgm:spPr/>
    </dgm:pt>
    <dgm:pt modelId="{359CEC6C-8854-4113-B411-04652D996840}" type="pres">
      <dgm:prSet presAssocID="{8B018C39-7057-40AC-8347-EE58BF1FE8DF}" presName="parentTextArrow" presStyleLbl="node1" presStyleIdx="0" presStyleCnt="3"/>
      <dgm:spPr/>
      <dgm:t>
        <a:bodyPr/>
        <a:lstStyle/>
        <a:p>
          <a:endParaRPr lang="el-GR"/>
        </a:p>
      </dgm:t>
    </dgm:pt>
    <dgm:pt modelId="{F051475B-BEE8-4DA2-A968-B18A62F56561}" type="pres">
      <dgm:prSet presAssocID="{8B018C39-7057-40AC-8347-EE58BF1FE8DF}" presName="arrow" presStyleLbl="node1" presStyleIdx="1" presStyleCnt="3" custScaleY="36348" custLinFactNeighborY="-987"/>
      <dgm:spPr/>
      <dgm:t>
        <a:bodyPr/>
        <a:lstStyle/>
        <a:p>
          <a:endParaRPr lang="el-GR"/>
        </a:p>
      </dgm:t>
    </dgm:pt>
    <dgm:pt modelId="{990D83B0-CE35-49EE-80C7-1830BF64AA6D}" type="pres">
      <dgm:prSet presAssocID="{8B018C39-7057-40AC-8347-EE58BF1FE8DF}" presName="descendantArrow" presStyleCnt="0"/>
      <dgm:spPr/>
    </dgm:pt>
    <dgm:pt modelId="{370B14C3-1B96-424B-A98E-0C7B5377B069}" type="pres">
      <dgm:prSet presAssocID="{1DD7546E-C896-4FA5-B58D-97F558D33C1E}" presName="childTextArrow" presStyleLbl="fgAccFollowNode1" presStyleIdx="0" presStyleCnt="1" custScaleX="2000000" custScaleY="34079" custLinFactNeighborX="-244" custLinFactNeighborY="7390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673D724-ABBF-4A90-B754-E71433367D74}" type="pres">
      <dgm:prSet presAssocID="{C315DF22-DFDE-4B6A-808E-00367F2BCEEA}" presName="sp" presStyleCnt="0"/>
      <dgm:spPr/>
    </dgm:pt>
    <dgm:pt modelId="{BBA14075-F651-4EA0-B418-09115901C069}" type="pres">
      <dgm:prSet presAssocID="{336D6438-684E-4009-BF59-F1FF7DCAE226}" presName="arrowAndChildren" presStyleCnt="0"/>
      <dgm:spPr/>
    </dgm:pt>
    <dgm:pt modelId="{64543B34-A8A7-4BC4-AAF4-763212AF2644}" type="pres">
      <dgm:prSet presAssocID="{336D6438-684E-4009-BF59-F1FF7DCAE226}" presName="parentTextArrow" presStyleLbl="node1" presStyleIdx="2" presStyleCnt="3" custScaleY="42790"/>
      <dgm:spPr/>
      <dgm:t>
        <a:bodyPr/>
        <a:lstStyle/>
        <a:p>
          <a:endParaRPr lang="el-GR"/>
        </a:p>
      </dgm:t>
    </dgm:pt>
  </dgm:ptLst>
  <dgm:cxnLst>
    <dgm:cxn modelId="{9635C6EA-0D6A-47E0-9055-AD22CDED5ABF}" type="presOf" srcId="{B803AE49-4FD8-492E-BACD-1BD89FD11E07}" destId="{859A2373-E6D0-4A55-B8F9-D1C9E96708F1}" srcOrd="0" destOrd="0" presId="urn:microsoft.com/office/officeart/2005/8/layout/process4"/>
    <dgm:cxn modelId="{CAC0BFDC-5997-4590-A049-4E51234E6389}" type="presOf" srcId="{8B018C39-7057-40AC-8347-EE58BF1FE8DF}" destId="{F051475B-BEE8-4DA2-A968-B18A62F56561}" srcOrd="1" destOrd="0" presId="urn:microsoft.com/office/officeart/2005/8/layout/process4"/>
    <dgm:cxn modelId="{0DDA0A63-4925-4AE5-9B28-E1E76EE3A89A}" srcId="{7CECD57C-4F61-42DF-864F-6160E6973C87}" destId="{336D6438-684E-4009-BF59-F1FF7DCAE226}" srcOrd="0" destOrd="0" parTransId="{F7851884-557B-4193-931B-F5D1279640E9}" sibTransId="{C315DF22-DFDE-4B6A-808E-00367F2BCEEA}"/>
    <dgm:cxn modelId="{1E7A9AF0-8BAD-4533-BE77-C1E4E2517139}" srcId="{7CECD57C-4F61-42DF-864F-6160E6973C87}" destId="{8B018C39-7057-40AC-8347-EE58BF1FE8DF}" srcOrd="1" destOrd="0" parTransId="{283C0593-89A0-4F8C-911F-C36B19DFE80D}" sibTransId="{1BC29741-2222-430A-A23E-EAA80C826CFE}"/>
    <dgm:cxn modelId="{3A4C3F72-855D-4FA1-A91E-E33A99FB9A97}" type="presOf" srcId="{1DD7546E-C896-4FA5-B58D-97F558D33C1E}" destId="{370B14C3-1B96-424B-A98E-0C7B5377B069}" srcOrd="0" destOrd="0" presId="urn:microsoft.com/office/officeart/2005/8/layout/process4"/>
    <dgm:cxn modelId="{A170307D-518A-43AD-AC7D-34148E71FB4D}" srcId="{8B018C39-7057-40AC-8347-EE58BF1FE8DF}" destId="{1DD7546E-C896-4FA5-B58D-97F558D33C1E}" srcOrd="0" destOrd="0" parTransId="{60DB8048-E636-4B87-BC8C-D6966980F2D8}" sibTransId="{224F83BC-6094-4BB2-9694-BD6DEF858966}"/>
    <dgm:cxn modelId="{DF55D1A3-404E-4FAE-A336-337888CCA8E8}" type="presOf" srcId="{7CECD57C-4F61-42DF-864F-6160E6973C87}" destId="{BA231CB1-3402-4061-A3CB-EC61D4C9CC4B}" srcOrd="0" destOrd="0" presId="urn:microsoft.com/office/officeart/2005/8/layout/process4"/>
    <dgm:cxn modelId="{95DE40DD-D9EC-491C-BA89-40D6D98197CB}" type="presOf" srcId="{8B018C39-7057-40AC-8347-EE58BF1FE8DF}" destId="{359CEC6C-8854-4113-B411-04652D996840}" srcOrd="0" destOrd="0" presId="urn:microsoft.com/office/officeart/2005/8/layout/process4"/>
    <dgm:cxn modelId="{4C3DAFCE-5B13-4C1B-BFEC-3D67921922CA}" srcId="{7CECD57C-4F61-42DF-864F-6160E6973C87}" destId="{B803AE49-4FD8-492E-BACD-1BD89FD11E07}" srcOrd="2" destOrd="0" parTransId="{4B4109EF-D1DC-4D86-97D6-B7B653F2BA80}" sibTransId="{1EC9E54E-1C8A-48D2-922E-8DAC2378AD9C}"/>
    <dgm:cxn modelId="{CCCD3B88-C8FB-44A8-A030-20B111233B9A}" type="presOf" srcId="{336D6438-684E-4009-BF59-F1FF7DCAE226}" destId="{64543B34-A8A7-4BC4-AAF4-763212AF2644}" srcOrd="0" destOrd="0" presId="urn:microsoft.com/office/officeart/2005/8/layout/process4"/>
    <dgm:cxn modelId="{FB641BD9-3D32-4464-974B-7527598903D9}" type="presParOf" srcId="{BA231CB1-3402-4061-A3CB-EC61D4C9CC4B}" destId="{3B331645-5B25-45CD-AEEE-37EA50F7A085}" srcOrd="0" destOrd="0" presId="urn:microsoft.com/office/officeart/2005/8/layout/process4"/>
    <dgm:cxn modelId="{1B14BEFF-5111-426A-AED0-4BA218D9B322}" type="presParOf" srcId="{3B331645-5B25-45CD-AEEE-37EA50F7A085}" destId="{859A2373-E6D0-4A55-B8F9-D1C9E96708F1}" srcOrd="0" destOrd="0" presId="urn:microsoft.com/office/officeart/2005/8/layout/process4"/>
    <dgm:cxn modelId="{CBE02352-431B-49AA-BF69-D56988D5BEB7}" type="presParOf" srcId="{BA231CB1-3402-4061-A3CB-EC61D4C9CC4B}" destId="{1FE28A3A-82F6-470E-86ED-7E47CAFFAF06}" srcOrd="1" destOrd="0" presId="urn:microsoft.com/office/officeart/2005/8/layout/process4"/>
    <dgm:cxn modelId="{A593B5BE-2072-4167-8D2C-8C9791558DDE}" type="presParOf" srcId="{BA231CB1-3402-4061-A3CB-EC61D4C9CC4B}" destId="{978099AA-878C-4CFC-AFBD-E381FA34C3C0}" srcOrd="2" destOrd="0" presId="urn:microsoft.com/office/officeart/2005/8/layout/process4"/>
    <dgm:cxn modelId="{DC7AF2AC-E9EF-4A35-ADA9-B7EC67B95AAF}" type="presParOf" srcId="{978099AA-878C-4CFC-AFBD-E381FA34C3C0}" destId="{359CEC6C-8854-4113-B411-04652D996840}" srcOrd="0" destOrd="0" presId="urn:microsoft.com/office/officeart/2005/8/layout/process4"/>
    <dgm:cxn modelId="{993608AB-E562-4262-9D61-5EB338FE32B3}" type="presParOf" srcId="{978099AA-878C-4CFC-AFBD-E381FA34C3C0}" destId="{F051475B-BEE8-4DA2-A968-B18A62F56561}" srcOrd="1" destOrd="0" presId="urn:microsoft.com/office/officeart/2005/8/layout/process4"/>
    <dgm:cxn modelId="{FDDD6CCB-39F3-4066-A6DC-E9B3F2230F88}" type="presParOf" srcId="{978099AA-878C-4CFC-AFBD-E381FA34C3C0}" destId="{990D83B0-CE35-49EE-80C7-1830BF64AA6D}" srcOrd="2" destOrd="0" presId="urn:microsoft.com/office/officeart/2005/8/layout/process4"/>
    <dgm:cxn modelId="{B6ECCF3E-7DF6-4B69-9ADB-AAB22BB50993}" type="presParOf" srcId="{990D83B0-CE35-49EE-80C7-1830BF64AA6D}" destId="{370B14C3-1B96-424B-A98E-0C7B5377B069}" srcOrd="0" destOrd="0" presId="urn:microsoft.com/office/officeart/2005/8/layout/process4"/>
    <dgm:cxn modelId="{20CD63AB-368B-42C5-AC3E-B15D3455020E}" type="presParOf" srcId="{BA231CB1-3402-4061-A3CB-EC61D4C9CC4B}" destId="{A673D724-ABBF-4A90-B754-E71433367D74}" srcOrd="3" destOrd="0" presId="urn:microsoft.com/office/officeart/2005/8/layout/process4"/>
    <dgm:cxn modelId="{7D92828E-DED4-4CAF-B547-B986725FC5A4}" type="presParOf" srcId="{BA231CB1-3402-4061-A3CB-EC61D4C9CC4B}" destId="{BBA14075-F651-4EA0-B418-09115901C069}" srcOrd="4" destOrd="0" presId="urn:microsoft.com/office/officeart/2005/8/layout/process4"/>
    <dgm:cxn modelId="{A4DC0DAB-7178-483F-AF52-53E51DADD5C9}" type="presParOf" srcId="{BBA14075-F651-4EA0-B418-09115901C069}" destId="{64543B34-A8A7-4BC4-AAF4-763212AF264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A2373-E6D0-4A55-B8F9-D1C9E96708F1}">
      <dsp:nvSpPr>
        <dsp:cNvPr id="0" name=""/>
        <dsp:cNvSpPr/>
      </dsp:nvSpPr>
      <dsp:spPr>
        <a:xfrm>
          <a:off x="0" y="2457455"/>
          <a:ext cx="8229600" cy="206850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800" b="1" kern="1200" dirty="0">
            <a:latin typeface="Arial Narrow" pitchFamily="34" charset="0"/>
          </a:endParaRPr>
        </a:p>
      </dsp:txBody>
      <dsp:txXfrm>
        <a:off x="0" y="2457455"/>
        <a:ext cx="8229600" cy="2068506"/>
      </dsp:txXfrm>
    </dsp:sp>
    <dsp:sp modelId="{F051475B-BEE8-4DA2-A968-B18A62F56561}">
      <dsp:nvSpPr>
        <dsp:cNvPr id="0" name=""/>
        <dsp:cNvSpPr/>
      </dsp:nvSpPr>
      <dsp:spPr>
        <a:xfrm rot="10800000">
          <a:off x="0" y="1299799"/>
          <a:ext cx="8229600" cy="11563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800" b="1" kern="1200" dirty="0" smtClean="0">
            <a:solidFill>
              <a:schemeClr val="tx1"/>
            </a:solidFill>
            <a:latin typeface="Arial Narrow" pitchFamily="34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dirty="0" smtClean="0">
              <a:solidFill>
                <a:schemeClr val="tx1"/>
              </a:solidFill>
              <a:latin typeface="Arial Narrow" pitchFamily="34" charset="0"/>
            </a:rPr>
            <a:t>ΔΙΕΥΘΥΝΤΕΣ ΣΧΟΛΙΚΩΝ ΜΟΝΑΔΩΝ</a:t>
          </a:r>
          <a:endParaRPr lang="el-GR" sz="2800" b="1" kern="1200" dirty="0">
            <a:solidFill>
              <a:schemeClr val="tx1"/>
            </a:solidFill>
            <a:latin typeface="Arial Narrow" pitchFamily="34" charset="0"/>
          </a:endParaRPr>
        </a:p>
      </dsp:txBody>
      <dsp:txXfrm rot="-10800000">
        <a:off x="0" y="1299799"/>
        <a:ext cx="8229600" cy="405882"/>
      </dsp:txXfrm>
    </dsp:sp>
    <dsp:sp modelId="{370B14C3-1B96-424B-A98E-0C7B5377B069}">
      <dsp:nvSpPr>
        <dsp:cNvPr id="0" name=""/>
        <dsp:cNvSpPr/>
      </dsp:nvSpPr>
      <dsp:spPr>
        <a:xfrm>
          <a:off x="0" y="2451919"/>
          <a:ext cx="8227590" cy="324168"/>
        </a:xfrm>
        <a:prstGeom prst="rect">
          <a:avLst/>
        </a:prstGeom>
        <a:solidFill>
          <a:schemeClr val="accent1">
            <a:alpha val="9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800" b="1" kern="1200" dirty="0" smtClean="0">
            <a:latin typeface="Arial Narrow" pitchFamily="34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dirty="0" smtClean="0">
              <a:latin typeface="Arial Narrow" pitchFamily="34" charset="0"/>
            </a:rPr>
            <a:t>ΕΚΠΑΙΔΕΥΤΙΚΟΙ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800" b="1" kern="1200" dirty="0">
            <a:latin typeface="Arial Narrow" pitchFamily="34" charset="0"/>
          </a:endParaRPr>
        </a:p>
      </dsp:txBody>
      <dsp:txXfrm>
        <a:off x="0" y="2451919"/>
        <a:ext cx="8227590" cy="324168"/>
      </dsp:txXfrm>
    </dsp:sp>
    <dsp:sp modelId="{64543B34-A8A7-4BC4-AAF4-763212AF2644}">
      <dsp:nvSpPr>
        <dsp:cNvPr id="0" name=""/>
        <dsp:cNvSpPr/>
      </dsp:nvSpPr>
      <dsp:spPr>
        <a:xfrm rot="10800000">
          <a:off x="0" y="922"/>
          <a:ext cx="8229600" cy="136130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dirty="0" smtClean="0">
              <a:solidFill>
                <a:schemeClr val="tx1"/>
              </a:solidFill>
              <a:latin typeface="Arial Narrow" pitchFamily="34" charset="0"/>
            </a:rPr>
            <a:t>ΚΕ.ΕΛ.Π.ΝΟ.</a:t>
          </a:r>
          <a:endParaRPr lang="el-GR" sz="2800" b="1" kern="1200" dirty="0">
            <a:solidFill>
              <a:schemeClr val="tx1"/>
            </a:solidFill>
            <a:latin typeface="Arial Narrow" pitchFamily="34" charset="0"/>
          </a:endParaRPr>
        </a:p>
      </dsp:txBody>
      <dsp:txXfrm rot="10800000">
        <a:off x="0" y="922"/>
        <a:ext cx="8229600" cy="884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AB0E2F-E41A-4E35-B064-9AD5B4795EE5}" type="datetimeFigureOut">
              <a:rPr lang="el-GR"/>
              <a:pPr>
                <a:defRPr/>
              </a:pPr>
              <a:t>4/3/2014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B85B25B-7E12-4CF3-86E2-CE3E9E0F67E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7404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2796EC-774E-4016-8F68-D69ABF21FCB7}" type="datetimeFigureOut">
              <a:rPr lang="el-GR"/>
              <a:pPr>
                <a:defRPr/>
              </a:pPr>
              <a:t>4/3/2014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07E0C9E-F30A-427F-9A4A-48969267CB7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1831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B383B2-D2D3-4429-A233-8172C26426A7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l-G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002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- Ορθογώνιο τρίγωνο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 - Ομάδα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6 - Ελεύθερη σχεδίαση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7 - Ελεύθερη σχεδίαση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3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404813"/>
            <a:ext cx="13382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12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3A2578B-74E5-4CF0-B651-8550543A80C2}" type="datetimeFigureOut">
              <a:rPr lang="el-GR"/>
              <a:pPr>
                <a:defRPr/>
              </a:pPr>
              <a:t>4/3/2014</a:t>
            </a:fld>
            <a:endParaRPr lang="el-GR"/>
          </a:p>
        </p:txBody>
      </p:sp>
      <p:sp>
        <p:nvSpPr>
          <p:cNvPr id="13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4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26D4D79-7E52-42D4-BC25-5C64A37B787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C4584-BBD1-4D8B-AF77-F3194DD37D69}" type="datetimeFigureOut">
              <a:rPr lang="el-GR"/>
              <a:pPr>
                <a:defRPr/>
              </a:pPr>
              <a:t>4/3/2014</a:t>
            </a:fld>
            <a:endParaRPr lang="el-GR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22FE0-4AEF-4215-A6F5-C6362AEAF4A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28BB2-2535-4B12-9AEE-0493CC869CAB}" type="datetimeFigureOut">
              <a:rPr lang="el-GR"/>
              <a:pPr>
                <a:defRPr/>
              </a:pPr>
              <a:t>4/3/2014</a:t>
            </a:fld>
            <a:endParaRPr lang="el-GR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3EE8B-B152-4CBF-B391-6FA08C245E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404813"/>
            <a:ext cx="1103313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n-US" dirty="0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 rtlCol="0"/>
          <a:lstStyle>
            <a:extLst/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n-US" dirty="0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7565D9-69FD-4CD2-B7CE-83B013E71DDD}" type="datetimeFigureOut">
              <a:rPr lang="el-GR"/>
              <a:pPr>
                <a:defRPr/>
              </a:pPr>
              <a:t>4/3/2014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8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6C8273-678C-4479-BE2C-CC0D022A2E6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- Διάσημα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- Διάσημα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84205F-60DA-469B-BBB3-8BCFC62076AB}" type="datetimeFigureOut">
              <a:rPr lang="el-GR"/>
              <a:pPr>
                <a:defRPr/>
              </a:pPr>
              <a:t>4/3/2014</a:t>
            </a:fld>
            <a:endParaRPr lang="el-GR"/>
          </a:p>
        </p:txBody>
      </p:sp>
      <p:sp>
        <p:nvSpPr>
          <p:cNvPr id="7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8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727AE-ED28-4F0D-B2C5-E9A2639FCC1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246939-A722-4053-8A1D-902F30E3E6DB}" type="datetimeFigureOut">
              <a:rPr lang="el-GR"/>
              <a:pPr>
                <a:defRPr/>
              </a:pPr>
              <a:t>4/3/2014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799757-58A3-4AB7-9E12-536481D52B9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08C57D-0E31-47B8-A48D-761B00E996C5}" type="datetimeFigureOut">
              <a:rPr lang="el-GR"/>
              <a:pPr>
                <a:defRPr/>
              </a:pPr>
              <a:t>4/3/2014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1690B4-D2B0-48B0-94A3-C23CECB9F25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D2A0E0-4883-47BB-859C-148489CF8B46}" type="datetimeFigureOut">
              <a:rPr lang="el-GR"/>
              <a:pPr>
                <a:defRPr/>
              </a:pPr>
              <a:t>4/3/2014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77FE64-09EF-420F-B95E-E7B09D727C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B5F5A-8C8F-4534-8A18-70675DAE0DA9}" type="datetimeFigureOut">
              <a:rPr lang="el-GR"/>
              <a:pPr>
                <a:defRPr/>
              </a:pPr>
              <a:t>4/3/2014</a:t>
            </a:fld>
            <a:endParaRPr lang="el-GR"/>
          </a:p>
        </p:txBody>
      </p:sp>
      <p:sp>
        <p:nvSpPr>
          <p:cNvPr id="3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AF374-B9D7-4046-9EC7-57AE16C445B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B9526-5870-4D78-B6D9-CA60B064B233}" type="datetimeFigureOut">
              <a:rPr lang="el-GR"/>
              <a:pPr>
                <a:defRPr/>
              </a:pPr>
              <a:t>4/3/2014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ECD456-06C0-485A-8ADD-848766F02AA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- Ελεύθερη σχεδίαση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8 - Ελεύθερη σχεδίαση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- Διάσημα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- Διάσημα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1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DA8FDFB-233F-4FE0-AC66-44A2449BCF04}" type="datetimeFigureOut">
              <a:rPr lang="el-GR"/>
              <a:pPr>
                <a:defRPr/>
              </a:pPr>
              <a:t>4/3/2014</a:t>
            </a:fld>
            <a:endParaRPr lang="el-GR"/>
          </a:p>
        </p:txBody>
      </p:sp>
      <p:sp>
        <p:nvSpPr>
          <p:cNvPr id="12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3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2C466F4-2518-459D-AF18-AE85AB30D9E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33" name="29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B9F1778-E10F-4F1A-968D-21D22F4C66EB}" type="datetimeFigureOut">
              <a:rPr lang="el-GR"/>
              <a:pPr>
                <a:defRPr/>
              </a:pPr>
              <a:t>4/3/2014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AD2194B-4FCD-4648-A22E-12F813112C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70" r:id="rId10"/>
    <p:sldLayoutId id="214748366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elpno.g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keelpno.gr" TargetMode="External"/><Relationship Id="rId2" Type="http://schemas.openxmlformats.org/officeDocument/2006/relationships/hyperlink" Target="http://www.keelpno.g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epix@keelpno.gr" TargetMode="External"/><Relationship Id="rId5" Type="http://schemas.openxmlformats.org/officeDocument/2006/relationships/hyperlink" Target="mailto:keelpno.thess@keelpno.gr" TargetMode="External"/><Relationship Id="rId4" Type="http://schemas.openxmlformats.org/officeDocument/2006/relationships/hyperlink" Target="http://www.keelpno.gr/el-gr/&#948;&#959;&#956;&#941;&#962;&#955;&#949;&#953;&#964;&#959;&#965;&#961;&#947;&#943;&#949;&#962;/keelpno_thessalonikis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60375" y="971382"/>
            <a:ext cx="8352928" cy="130549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400" dirty="0" smtClean="0">
                <a:latin typeface="Arial Narrow" pitchFamily="34" charset="0"/>
              </a:rPr>
              <a:t> Μέτρα Πρόληψης της</a:t>
            </a:r>
            <a:r>
              <a:rPr lang="en-US" sz="4400" dirty="0" smtClean="0">
                <a:latin typeface="Arial Narrow" pitchFamily="34" charset="0"/>
              </a:rPr>
              <a:t> </a:t>
            </a:r>
            <a:r>
              <a:rPr lang="el-GR" sz="4400" dirty="0" smtClean="0">
                <a:latin typeface="Arial Narrow" pitchFamily="34" charset="0"/>
              </a:rPr>
              <a:t>Λύσσας</a:t>
            </a:r>
            <a:endParaRPr lang="el-GR" sz="4400" dirty="0">
              <a:latin typeface="Arial Narrow" pitchFamily="34" charset="0"/>
            </a:endParaRPr>
          </a:p>
        </p:txBody>
      </p:sp>
      <p:sp>
        <p:nvSpPr>
          <p:cNvPr id="15362" name="2 - Υπότιτλος"/>
          <p:cNvSpPr>
            <a:spLocks noGrp="1"/>
          </p:cNvSpPr>
          <p:nvPr>
            <p:ph type="subTitle" idx="1"/>
          </p:nvPr>
        </p:nvSpPr>
        <p:spPr>
          <a:xfrm>
            <a:off x="831850" y="5516563"/>
            <a:ext cx="7772400" cy="1200150"/>
          </a:xfrm>
        </p:spPr>
        <p:txBody>
          <a:bodyPr/>
          <a:lstStyle/>
          <a:p>
            <a:pPr marR="0" algn="ctr"/>
            <a:r>
              <a:rPr lang="el-GR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Κέντρο Ελέγχου και Πρόληψης Νοσημάτων  </a:t>
            </a:r>
            <a:endParaRPr lang="en-US" b="1" dirty="0" smtClean="0">
              <a:solidFill>
                <a:schemeClr val="bg1">
                  <a:lumMod val="95000"/>
                </a:schemeClr>
              </a:solidFill>
              <a:latin typeface="Arial Narrow" pitchFamily="34" charset="0"/>
            </a:endParaRPr>
          </a:p>
          <a:p>
            <a:pPr marR="0" algn="ctr"/>
            <a:r>
              <a:rPr lang="el-GR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2014</a:t>
            </a:r>
          </a:p>
        </p:txBody>
      </p:sp>
      <p:sp>
        <p:nvSpPr>
          <p:cNvPr id="15363" name="AutoShape 2" descr="data:image/jpeg;base64,/9j/4AAQSkZJRgABAQAAAQABAAD/2wCEAAkGBxQTEhUTExQWFBUXGRgYGBcXFxQUFxQUFxQWFxQUFxcYHCggGBolHBQUITEhJSkrLi4uFx8zODMsNygtLisBCgoKDg0OGxAQGywkICQsLCwsLCwsLCwsLCwsLCwsLCwsLCwsLCwsLCwsLCwsLCwsLCwsLCwsLCwsLCwsLCwsLP/AABEIALcBEwMBIgACEQEDEQH/xAAbAAACAwEBAQAAAAAAAAAAAAADBAACBQEGB//EADsQAAEDAgQEBAQFBAEDBQAAAAEAAhEDIQQSMUEFUWFxIoGRoROxwfAGMkLR4SNigvEUUlOSBxUzcqL/xAAZAQADAQEBAAAAAAAAAAAAAAABAgMABAX/xAAmEQACAgICAgICAgMAAAAAAAAAAQIRAyESMUFRBGETgSJxFCOx/9oADAMBAAIRAxEAPwDBfibjZMl4gLObRzGStKhRsvHkU8HGVxOiQ4s8EaLdZgxCy+KUBFrlMmKlbMKkbgL0mGdDRAWVhsHBkrYDwBZGTspME55m5SWJoOcZRKoMymKdcRdLdAj1RjNJzZSbLSpUQN0DFMEyEIVibBN2GqBcUwjnCGkrHbwh8XXo6ZIRqjZCaORxVCSijwOIzMJBBS+ELi+QvfP4Ux4vErPq8Eg2hXjmjQgjhsM5xBXrcDTa0X1WRh8MW63WhSiNVCc7KxiMYkNzAtQONkmms+tXdngaLUrVAGX5JLooo6ZgcPaTqIWthGnMBqhUAHCQEzw5hz+aZuxoxNKu2GrExTZcfVehx7hA6rIrNuCgVkjz2PqFjgOae4biSBdHrUgXAkSmHYVpFkzaaoThsxOMjNcIPBsO52ui1zhBoUcUQxtludR4oTjcipwwaLbrJdR/qydI/Za+DpucJKO7CA90sZNFONpGbi6TQPJL4XDholM43Dumwn9pS3F62Sknjb0JOK7O4iuALLNBzOndZQxpJEFMuqOaQ46K6hRz8rNplam4ZHC/XdCBLLAmPksYYnM8fd1vU6ZLeaSS4jxdovTDYEqLlOjbRRL+x6PQVjJ8ITTa+QAboGFxLWhAx2NDiI5qFEUP4rEECZSeGq53c0DFPLwAEzw+kG6rUM0kN1mA6JZrZMFPFiDF0EZs5UY0BYWMqwbJviTiNFlPcqRViUEZi9kzh25liPeZ0Whw3EOFoTuNDx0PGteFx1c6JjC8Pc5xJR8XgIM9FJjtJmdTqndWrVXRZEpwTdPU6DSLLCNUY2IFQASD4gCNpadCicPa7fRei/G1A0P+DUjw1aIpuj/uMAy255SB/itWtwtlGk2k9vjfHxH/APbJu1rSNIt5ymktL7KwTTPM1KLRdBxdVpp+SHUxBLSHfmBcx3/3Y4sd7tKphaOYffNIolFPkaP4ew4+GJ81p0qImyRwXhbHX6p2gIRbKJUqEOMPiO6V+MHNTfGqJdEJDCUCLFYzFqcyCU3SrgOhdxTAI7ojMMLFYVJi+O0kK1I+G/JFxlP8vdUxdOKaDo1DfDwMqDWcWkwk8M50WWgxuYXS9MZbQu2pMryP4nryC1ezdhomF5Xj/DCXFWwtctkcyfE81gYzLdrMDmRG3usqjgCDBEXW7g6EGCunJJXZDGvBgCiQ8cl63hzwacJTF4IApng9MkFSyS5RspjjTo42vFlEeph7lRJaG4sUZVPNFpvGYBZz6l0Th1QZplUcdHNZ7PDtblCtkEzssujjExUxMtsuWhrHa+J2asfHY0tSzsY4c0l8XObp4QCxl2JLhdKYh4CcaBCSNKXX0VI0TsLg3A7J2iQ06KuFpNCZpUpPRJJ7HT9mpTxsAIuJfnYkajAUA1XA5QlKxoXdScStbhdNzxlYMx6LvD+HvqkAWH6nbNH79F7PB16dJobTYAIHiEb8yN1LJk46XZ04fjvJt9D/APwqVRuF+I0O/wCN4wXaCpAAA53C+b/+o3HHsxIpC8Pa+CfzOLgQBG2gXvMXjH/D8ADoMgTE9FlUOD0n1XYzFNaagAyMJENIIIMxrIF9lsOXdzK5cPFVE83xjhhOLxQZcS2oWj9LniKgHTM2f8kHhVKCQea9Zwqg349asLl5Mk3kHSJ0FkDjnDcjxVaIa7XofRb8ylJpCv4zglIycRSgiEWnKL8CSCuAQQE6YpSqYMFBqsGZExwuChOuJRAKcQwswQiuHhRC7wpejVzWGy1mJUFgVTFNzNARqrLAIR0St7D4CYWkGthWaIVaBlcew5rIGCVnkLPxtPNqn6tMmAkceMoCaIskYtVsviPNNmj4hCDWxAb1K0sHRzMzdFRt0SSVivEaBcBCLw9mUQmagsh00jeqHtJkdqoigLqwOR46oTcwUTh+DLzN16fD0abgmaeHazRXebwcVCGH4eWhPUqjWiCpjMRaAlsPQky5Re+zImPAIssWjTMlb1Vo7oFcNhNB0qH7MWriYMBOYBuc3skasZk5w+peyrLo1GtVotaLaq9Gmcs/UJPEYoaSlRij+UO/jmpKLYOj1X4X4cMRWyPbULRdzg5rWMZ/c4gmeQhazsVhKNVzG0GGNHOl8n/MkLy3BeM1aDT8N8AnMd8x0+Scd+JS8h2Rjn3kuEgX0HPXdM1FovCXHbR6vPWrWaMtMbMbHpAgLAGANMkMa5hzFwJLsxJMnNGupjktDAfjuvSAGRhaOUt2T5/HlGpaowtcdzJy7eWqn+NNaZ0R+ZtfxAYXFVDYgz389fNBr4Vz33DwRsQYW7hcRhw4ZiHGxFnQJFjycI7pmpd/hAI6aeihkwPjfk6cfy1yqjz2FbqOv2U0w5g5jrj3BTVLDNaXHSSfI7quLpW1P8c5XLBUzqlKzDcwssdlnPdLlv4unmZFpGnULBw1OXFdcZWcGaHB34L16ciOiWe3K3yTdR0GEnj3yIVLJ2cw8uYh8Oowb805goyonw4Qb0AVxdK6DklFqEzCtRF0lm5bOMw9kNpgo2IxEWVaDd1go66pF1m8SfLSU7VKXqNBEJ4sEno8fSJdUK9rgGAU1m0uHjMCn8U7K1UyT5dEoKuwVVCpMjVXFUELgfskFn2EBCiqAoiLZiucWO1stOhjxCzMQ0uJKrhr2Vmk0QZoVcaNUFlcuOsBLVcOSbLlFjgTOiFKgoLUxcFJV8bNlypdxhJ16ZKpGCGssTeUzha0IGDaSYhFdg3Bw5JnXTFZfEVt1nms5xygwN+vdO43CuEDmiYHhh3CyaSsPY9TqEtjSAB9+p8yq0KWQ3+905TwuVpMIeIol0Ruo8g2Wfiln0nF1VoOhIB7GxWtRwDssJzh3Cmfne7LBFoJJFpM6AdUIzSY2ODlJKJsfh98tqUzPgc4MkkkNzGAT9VpcFq1CbP09ZzZdZmxsszhjZLnMsKj4bM/rdv2/dO8Kb8Ks6m+C8ZiItYkSO+pTVsvOr0b9EXIfN/nPXfVdc21j9EhisZLm2BmQBMbwT1IujUJGhkG56FeblVSPRxO4i9Wx769OR6oD8JJluu4O/ZPYlnIWSNKrfX6xfTuhCZeWNSjT6EMTSINxB6pCtSXpav9SxB6O1I8uSx8ZhHtNxI5hW52edmwyh1tCzRCtWfCuKahw5kTuhyRyc9C1MSZKZYQoaEIMWK3JGexXFmTZEpyGqzaK6TeE1lE6F5QLpp7L2VaZBRTFbFXVcqmIOZqvjcOSbBDqsIhMgtg6FLwrmQymaVKyPSobrchJdAmULKLhrkbKI7FoI/hc6KDhjW2heoqYcDRDdg91zrPZI81T4aQbo//ALQDNl6BmFlGp0QEr+Q/AaPGVfw/AsqYH8P3l2i91UoCLIAoI/5UujHjKfCQKpyi31T1ThRJFtF6UYEApkUwNkJfJZmeZfwgGCRoiU+CSvUNoCJhQMhTfyJIJhUOFAAghBZwsaQvS5Iuqijuh+aTZjLHDwAh41sNaxlMBzgQalyAJGWW6TrpyHdbDWWhQtAIQh8hxd1Y0JcXZlYPBlobFoMgdeZ6pzjfDQKorAeF9+2b+ZTK0mU8+Hvqx0f4uj+V1/Ezuc2peQcm3Z57E0ZAOzQDpewOYjpJumuG5soBBtY76W091ZzC11yNtY5kkabktCuKzWkti8ZjtDQXWBOpgEeR5qufHezvwZaVB8vn7x6lJ4/ESYALf7tJHTVFxOMYAQALj08o+7rLoNsJOvceWn31XKoUztjK9sgOUkuO5AFtt5iy08KM7db7Ebfusx9MybiLQJP01K2+G0xlAMJmhudKxKvgJm0H5pN9KPJemxGkiB7e6QxLQ79/9JJQ9HJmwrLuOn/0xTTkIL8PZPGkoW7KXNo8ymnTM+nh1VmCJK09lBYSmUzcmIYjhxaGu/6p/kJWjgbrViTKsY5J/wAno3Jsz3YayUfgsxhbFOldDLbmFub7DyZnjCBXfS5BOPYIC6WCIW5WwcvZmigOSi1GUhCipyByHKmqNUpWQKTgTKscV4so7X3XKl6Ai7R6LoCrVJB0VqbjuOyRrYaOFwXWldr4e4Psqii5bjs1EfUQ3GSF34LpsFdmHO22q3FmCvf4Qq/ECIzDc0wzBTJ2ATrHJ9AsUNUaKU3Lpw7pDYg7nZXptg5SfNSlaGSK023UxbTaEzUqtpiSJ+UKgrBwta0haUGg6KUqcyOi0ODP8eXZwjfUXHmkeHEmT5XRcJXLKocbw4T9VXG3jlCb9g10C4ngnNccsyTE7DvO8kenpj8WogXEmxLouMpjyiMy9ZxrHsFQ0ni5IIm4cNRbuFhYrFuJaLZTOYBo/MM0AWOxH/jG9/ayQT0WxTcXZn02Ax4pHfTb5j2RPhXsO/lYEdVbDAEZgIAMRBDjpDjvsRG0LjnXsba9NPmuBw4uj04z5K0XbXjcTpfXUJ/Dvv8AXdYtSoLXvO/KYGnYJ8VYggweSSTHrRpVXRaY7X80pUrFsRpNz+Ud/uF12JJaAZkdvlugOeDvY6DYncRzTxJF3i4cfP8A3uhVGabAhVpPk5T6Hpy9R6LlR5PTmO1lLLFLZx/Kx75r9nGhR7LwiU9I5e6mIHoYUkjkaoA7ouVLo7GoYYTPJFoCKD35qzm29j+66KRBtebIlSibaDncT0tPsUy2jNCwowOn15LlKJAP3ZP/AAfC5siAWuHWA4W/8ggA5r2kiZsOwlag0caIGiiZpOsJI9W/uuqik6BSMupWygbA6K2EknMRbQH6pavhzYySB006JqhcQJgXUmlQEjVe3Ibw462vZCMkA7JahUzOsbo1JhjxEhJLX9DIMCbWRHYjYBCJMi1pXLcxF1rdaMHZcAzH1XK9R1PXQ6dUi8OAiZAExojB5LRmm32UedGSVO+xmk/PfRNUQADfz2lZZcNjZXDiW6owy1uhGi9fMCcx6hBNWBffRMuBJgnQeZVDTBAnUTG9ipTSbtjIu1ocAHEyLjkUA1AKkRadFaLSR0/lEIaQIFzafLb0Wi26szLDEEkCAAuPJggaHRVgHXbXpof3Var7WHhGn3sqObaaYtAfxK41aIdo5oAsY0/KZiRZeY4X+ICf6Vcbi/8A1EaGdivWSHNLD+oW77L53xP+nVIIvNxPI79124c0pLfZ24YRlA9K3GGlVgkOY4nNZofpOf8AuF9NZHrMTjcpIGggepj6LBwFY1XCiQcwvTO8C8HyW0KQP5zeBJ/keSM3b2deKNKkTC1b7GfuybZiQZiPksjG1A2DT0vI8rffVTA4oWBUHF9l3I2X1tJ8puD0srMfrmIjnYxy9OqVbUbpz2G45hcFdoNyNN+XkniJTNSkwktmHGNROvOTpHn+7T2QZI+9++yQwOIbLYNzoRDdrkxt0K23EOAEE/3cxy67+yo4qSolNap+RFkEg/em6HUgkyZGx0urBnM8wRp3hDYREG5+q4XZ5b09+ATnZT4b/VXL5JOhPoR2R20wbkR5iL91f4UwNSLcjy+UeiEX4GplQMoG03B2I5g+qmX8xGhjXnO0dkSs5oGQCSNb2J3Hf9ggmu0QAJB5OJI2mCekqkYpukCnR2nLf2N53BtdCyzbY6b7iNETCPAMX1AFpm9wfvdL18RlD3G7gCQ0ybWzWGus2T8d14AtoOWlvhkCOZaD6FwIUS3xDV/qDR17xrvtzlRMmloNDr2kmI22hEawAeETMR0PVDp1BOp5R57IofAnMRqbmdTv97qSklsnT6LUqQbB3nn+YnVUrslxvbbYT3Q6dyO9uvPsuNfFR0vIbEAbdfZa01s1MKMwGXWRNrzyXH04FvSNFVrtYne+0zAjdF9e82uptbGSZT/jz31XBScYuJ9xbRGB18hHQhAAEWJzcoNtUFCws6+kWzmvIt6qA2gD0XalWA0am9tYKFTqjJJmSSJ5RH7wjRqCMeTebz005Kxe2QRaNeUaWQPiaHLsfOYXA/adfOEGjNb0NfEAAi/2P2VXPvOhn2j/AGgNaZbJykA6jlK6RMkjUgdyZP0W+jcTrWkkx59Z0XK9YO6a878rKhfFhYm2um9kPNmLhra/Pt/pGwONDNNzQQbl1o5WPzXk+PYYPrO0gOsdZ6/Nenqw2GmQ6bzofIbXWLxX/wCV5vcmJub6nX22XRh80dnxdWK/hzDZaxdyaAJ/ud/CZxrjmIBloJB/LZw2sLCATE7onAWn+o/+4N3vF/W6X4vThxMAibgAHyMgxafVUjuTKxl/sl+gQZMzoBE9efRKVsPlgjcwekg+yd4S4xl1DjBOo6GZ6yg4zBODi2bfSVZQtBlNqQAYoNAnWwG5JNgAOsrWw/BTUb8SpmuYhps28XI1uYgfykOBcPJxDCRZsnsYgE36r1WLxILG5emnLW3mB9hKopKyn5HypGTQp02SI8yS6J5ZQSU+/FMpwQ4N3i4B1jU7gm6Rq0s7gSSNrEtmxiY1jRUo4RzZAfnaf0vAcASNZi2/totjQ02bpY15zt9JP5hAP090P4ZD7xFhsDMR57DulMKXnUtyloGQRAINjzuJ9O8tsfLTIlpiN8vON5vPkuX5EalZwZYfzGvhATI0t6fzK4GQ3kfoND2v80H4062Mxvcg69QhVauo01136k7b2CjSbES9ExbzESfK9yTcbGFx1UEFpNwOQBiN7G10LEue5hyeGJEzBJ6Hb+Elh8M5pdJkGb5hI8zoqxhrRuOyV6EnM0WOlp+/VdoOa2HPbMHQlwJBHt1HZCq8PLjGu0aiQRrJGmUevecvEUKjS4OgZWO/S8jM1jiQ7wkETEd4VYx+xZwXaPTsxlGLDL0zExzublRZnDaP9JpMEkTeBYmRY9Con36BwNvCYIudaZPhvpd1oOu6M9nicREAm2oj090bCVGtzOcDZroO4J8Nut0rgKmWI5Rzn+FxKVpAehZ7tWi17jfUx5WK6aOeNva/XmtKuBAc0GdDyG/KY1VGUWfrdk0nLcxHaNwmpqVGFMNhS1r3WPK+4IJPoEZrHb77XiT/AKRa9W+WBewj59TquUXSLiN4629lOU/RilUEFrAbk+LTbWPdVqsk2Imwm8GBqPIj0RyfEO46botKIsLz3QjPlGkbzYriKBJsYgiDaxN1Woy8QCG27yb9ItKfpYePETpoO0QUo9sEjXeSeXzT24h+xciSIF4t2Fh5fsiV2Sc0CBPmQFYU/voq4jEBrT5e6V5L0vIK9hqXC6jxOjiLSdogCD2Qa9EsIBbdtp5mJmeslGZxQt17nWRb/SRqYsE3DtZN5vH7H3VXxcdd/ZraZx7TYW6EX8z00RgC0g2mfcCx+9wrCIlomOepvuPJcZ4jB3ud4J1nyKRL0NYNhkuPz6ffsvNcTec2uv09uS9lim+CNIEWGuv7ryeJwVSs8mm2GgkGbG0eIA850+x04VxuymLIk6HuENiiLw4kk2MQdtLaCUHFOD2k951j71TFdkNaNLwI6ADty+5VXATAG9ht176LQnVthjlUZN+zPFIMa0zIOkTflqtX4IeA4ai3yVC4QBb4hBLR/wBLZy5u8ggefRU4fVLJa4EOPPbqfVdOKVqvJlPkF4bDXvkRa3QA+5SuOrhpLeZNr76fL5KziQ7v8tl5rjmLfmkSXNcGnWBJ8JPQyEZK9FoSqVm82oS0FtySLEHzMg2sCfKy7QpP+EQbuGa8mNzlJMm0gXmw22Dw10NEEWgax5e6JUxUHcE2M6RcXPKGqd0is5JeTQc5wvvc9QTseQ0+7pitWAgAyDpPK0yfMX6rPc5xnMI3Gm9wLWEaeQKMwNyZSSJE6ybkgRyv8+UqeV2c+RpqxpmIGSTGpvuTztvdUNS/iHoesjX7sgtdltEkXMxEXJJHr+xXa0uiBGl41kXkAWF1ztEvASvJDYNgZdO4g6HmJ9lGtJdabTEmJn9R+9lVtMz9O8QD1/mVek2T4du/Qk9v2Wb0KwL2nN4Ym8yJJOxJ2brbqF2rqH6usJIHh1GYCeUDTUruNEvhpvy0m2xjouMBkNNwRE7RFreQTc3EVNsAMPTgB7Q9wABcYuQBzM+q6mfhfZUQ5j2jULoB0vHoB/KUY/xSo/EagodAiUipPROUWaZquiNoJ9lWi2Ccxnr01GqnxBCXdiJPZae9sKS6GswzffL+VedtI01QKQLtFXEVI6JIRf6CqDBplEe4N+aBTq2S1esSUzioK0ZemOuxUoc5hdJ033umWVFKXKmx3FUGa6BdA+CHG+k6dlV9YEwrVZyw259lTH7FcLR3HFrXCACeR66fNdcxrgBkyOJEumRteOSVfhjYiTGoJ18wj0hIjI4R+rNYx3TcrugcdbCuwsaX66E8ihYMEmI0M9zsmRJtMFcFOHEjTZLzprQpzGBzhb0sZ90lRaS2IggyN4KPUqkEAefzUo0hcxrzmRPJGWWPbBxsWboARfmRJEO/KJ/yUNCTPOJO+oP0TDqYmVAVCWV+A14M/E4ZpDs7Zm0QCMmgBPK/qUu3DtDozEgbRJsIFxpa/VaddgdE6jT6qlWlpEWvcdduqrDO1/Y1NLQq6jO2uom891h8X4TUc8Gm0T0s+GmBPMXIj+42W/VFrXOsK7Q4Frp02N9ZsqRzSjsEX7PPN4O8OBIbOSSA7KWhoB3kETlHnc83KVAy2zvCTO9tSSesAei2n0w0g6yTM7T33C4+kIMXPSBtce4KaOdzQ0uxJrTAkWEFskaxIJ1B191RjzmOYZcrhFrv8MjLBtHzB5p/9ItYEGLR0kfeqlQh2ok7HSDqNPJKpWqCslOxMVyXEhvO4tc8+XPkmnXP5TYSdBobc/ZDqUSDMXjyi2gVmVJJ/MB+2/UIcjPbGGka2kHUjaLeevsgsMk6A3OvmffdUcQbZmz7HRWw4dPhHUjnsRPVZ70AqXC51nXYATYWOllas0WIcI/uAnqI2M7oXwLjMS3WBHkfkiF9w0ti1jqDbfmEX7Yt+C9Nxixt0mPJdSxBbYGw6KIWjcGPVcOCEs2nCii6XFAlJ2OMpmEOpSEqKJZQQ0dmnhiAEnxEgqKJ56VEumKOJAVJsoouSXY72J4us4aJrBuJAlRRHIlxRe/4o1aWGESgmrcgLiiGXSVEIhG1bIFOsQ4qKKMW6KS6G2mSiGpAUUUoyfMDWhcOBKKQuKJJ6ZkBeFR9M7KKKkFbQvkB8MgpqjSBUUVV2BnK4E2CGDvrEW2+7qKJqvYzOG55ItXDAX215Tb1UUQS7RogGUGuaXcu+/dDuOy6oj00BgDWm3YfwqVQT5W2iyiidqhos7Twe827QZ6bQrOplp+e0j6XhRRC3Y9dA3MBnnoeoN9U1hn+GDp8oKiiNtIWSAuwriZDv/zP1CiiidPRM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Lucida Sans Unicode" pitchFamily="34" charset="0"/>
            </a:endParaRPr>
          </a:p>
        </p:txBody>
      </p:sp>
      <p:sp>
        <p:nvSpPr>
          <p:cNvPr id="15364" name="AutoShape 4" descr="data:image/jpeg;base64,/9j/4AAQSkZJRgABAQAAAQABAAD/2wCEAAkGBxQTEhUTExQWFBUXGRgYGBcXFxQUFxQUFxQWFxQUFxcYHCggGBolHBQUITEhJSkrLi4uFx8zODMsNygtLisBCgoKDg0OGxAQGywkICQsLCwsLCwsLCwsLCwsLCwsLCwsLCwsLCwsLCwsLCwsLCwsLCwsLCwsLCwsLCwsLCwsLP/AABEIALcBEwMBIgACEQEDEQH/xAAbAAACAwEBAQAAAAAAAAAAAAADBAACBQEGB//EADsQAAEDAgQEBAQFBAEDBQAAAAEAAhEDIQQSMUEFUWFxIoGRoROxwfAGMkLR4SNigvEUUlOSBxUzcqL/xAAZAQADAQEBAAAAAAAAAAAAAAABAgMABAX/xAAmEQACAgICAgICAgMAAAAAAAAAAQIRAyESMUFRBGETgSJxFCOx/9oADAMBAAIRAxEAPwDBfibjZMl4gLObRzGStKhRsvHkU8HGVxOiQ4s8EaLdZgxCy+KUBFrlMmKlbMKkbgL0mGdDRAWVhsHBkrYDwBZGTspME55m5SWJoOcZRKoMymKdcRdLdAj1RjNJzZSbLSpUQN0DFMEyEIVibBN2GqBcUwjnCGkrHbwh8XXo6ZIRqjZCaORxVCSijwOIzMJBBS+ELi+QvfP4Ux4vErPq8Eg2hXjmjQgjhsM5xBXrcDTa0X1WRh8MW63WhSiNVCc7KxiMYkNzAtQONkmms+tXdngaLUrVAGX5JLooo6ZgcPaTqIWthGnMBqhUAHCQEzw5hz+aZuxoxNKu2GrExTZcfVehx7hA6rIrNuCgVkjz2PqFjgOae4biSBdHrUgXAkSmHYVpFkzaaoThsxOMjNcIPBsO52ui1zhBoUcUQxtludR4oTjcipwwaLbrJdR/qydI/Za+DpucJKO7CA90sZNFONpGbi6TQPJL4XDholM43Dumwn9pS3F62Sknjb0JOK7O4iuALLNBzOndZQxpJEFMuqOaQ46K6hRz8rNplam4ZHC/XdCBLLAmPksYYnM8fd1vU6ZLeaSS4jxdovTDYEqLlOjbRRL+x6PQVjJ8ITTa+QAboGFxLWhAx2NDiI5qFEUP4rEECZSeGq53c0DFPLwAEzw+kG6rUM0kN1mA6JZrZMFPFiDF0EZs5UY0BYWMqwbJviTiNFlPcqRViUEZi9kzh25liPeZ0Whw3EOFoTuNDx0PGteFx1c6JjC8Pc5xJR8XgIM9FJjtJmdTqndWrVXRZEpwTdPU6DSLLCNUY2IFQASD4gCNpadCicPa7fRei/G1A0P+DUjw1aIpuj/uMAy255SB/itWtwtlGk2k9vjfHxH/APbJu1rSNIt5ymktL7KwTTPM1KLRdBxdVpp+SHUxBLSHfmBcx3/3Y4sd7tKphaOYffNIolFPkaP4ew4+GJ81p0qImyRwXhbHX6p2gIRbKJUqEOMPiO6V+MHNTfGqJdEJDCUCLFYzFqcyCU3SrgOhdxTAI7ojMMLFYVJi+O0kK1I+G/JFxlP8vdUxdOKaDo1DfDwMqDWcWkwk8M50WWgxuYXS9MZbQu2pMryP4nryC1ezdhomF5Xj/DCXFWwtctkcyfE81gYzLdrMDmRG3usqjgCDBEXW7g6EGCunJJXZDGvBgCiQ8cl63hzwacJTF4IApng9MkFSyS5RspjjTo42vFlEeph7lRJaG4sUZVPNFpvGYBZz6l0Th1QZplUcdHNZ7PDtblCtkEzssujjExUxMtsuWhrHa+J2asfHY0tSzsY4c0l8XObp4QCxl2JLhdKYh4CcaBCSNKXX0VI0TsLg3A7J2iQ06KuFpNCZpUpPRJJ7HT9mpTxsAIuJfnYkajAUA1XA5QlKxoXdScStbhdNzxlYMx6LvD+HvqkAWH6nbNH79F7PB16dJobTYAIHiEb8yN1LJk46XZ04fjvJt9D/APwqVRuF+I0O/wCN4wXaCpAAA53C+b/+o3HHsxIpC8Pa+CfzOLgQBG2gXvMXjH/D8ADoMgTE9FlUOD0n1XYzFNaagAyMJENIIIMxrIF9lsOXdzK5cPFVE83xjhhOLxQZcS2oWj9LniKgHTM2f8kHhVKCQea9Zwqg349asLl5Mk3kHSJ0FkDjnDcjxVaIa7XofRb8ylJpCv4zglIycRSgiEWnKL8CSCuAQQE6YpSqYMFBqsGZExwuChOuJRAKcQwswQiuHhRC7wpejVzWGy1mJUFgVTFNzNARqrLAIR0St7D4CYWkGthWaIVaBlcew5rIGCVnkLPxtPNqn6tMmAkceMoCaIskYtVsviPNNmj4hCDWxAb1K0sHRzMzdFRt0SSVivEaBcBCLw9mUQmagsh00jeqHtJkdqoigLqwOR46oTcwUTh+DLzN16fD0abgmaeHazRXebwcVCGH4eWhPUqjWiCpjMRaAlsPQky5Re+zImPAIssWjTMlb1Vo7oFcNhNB0qH7MWriYMBOYBuc3skasZk5w+peyrLo1GtVotaLaq9Gmcs/UJPEYoaSlRij+UO/jmpKLYOj1X4X4cMRWyPbULRdzg5rWMZ/c4gmeQhazsVhKNVzG0GGNHOl8n/MkLy3BeM1aDT8N8AnMd8x0+Scd+JS8h2Rjn3kuEgX0HPXdM1FovCXHbR6vPWrWaMtMbMbHpAgLAGANMkMa5hzFwJLsxJMnNGupjktDAfjuvSAGRhaOUt2T5/HlGpaowtcdzJy7eWqn+NNaZ0R+ZtfxAYXFVDYgz389fNBr4Vz33DwRsQYW7hcRhw4ZiHGxFnQJFjycI7pmpd/hAI6aeihkwPjfk6cfy1yqjz2FbqOv2U0w5g5jrj3BTVLDNaXHSSfI7quLpW1P8c5XLBUzqlKzDcwssdlnPdLlv4unmZFpGnULBw1OXFdcZWcGaHB34L16ciOiWe3K3yTdR0GEnj3yIVLJ2cw8uYh8Oowb805goyonw4Qb0AVxdK6DklFqEzCtRF0lm5bOMw9kNpgo2IxEWVaDd1go66pF1m8SfLSU7VKXqNBEJ4sEno8fSJdUK9rgGAU1m0uHjMCn8U7K1UyT5dEoKuwVVCpMjVXFUELgfskFn2EBCiqAoiLZiucWO1stOhjxCzMQ0uJKrhr2Vmk0QZoVcaNUFlcuOsBLVcOSbLlFjgTOiFKgoLUxcFJV8bNlypdxhJ16ZKpGCGssTeUzha0IGDaSYhFdg3Bw5JnXTFZfEVt1nms5xygwN+vdO43CuEDmiYHhh3CyaSsPY9TqEtjSAB9+p8yq0KWQ3+905TwuVpMIeIol0Ruo8g2Wfiln0nF1VoOhIB7GxWtRwDssJzh3Cmfne7LBFoJJFpM6AdUIzSY2ODlJKJsfh98tqUzPgc4MkkkNzGAT9VpcFq1CbP09ZzZdZmxsszhjZLnMsKj4bM/rdv2/dO8Kb8Ks6m+C8ZiItYkSO+pTVsvOr0b9EXIfN/nPXfVdc21j9EhisZLm2BmQBMbwT1IujUJGhkG56FeblVSPRxO4i9Wx769OR6oD8JJluu4O/ZPYlnIWSNKrfX6xfTuhCZeWNSjT6EMTSINxB6pCtSXpav9SxB6O1I8uSx8ZhHtNxI5hW52edmwyh1tCzRCtWfCuKahw5kTuhyRyc9C1MSZKZYQoaEIMWK3JGexXFmTZEpyGqzaK6TeE1lE6F5QLpp7L2VaZBRTFbFXVcqmIOZqvjcOSbBDqsIhMgtg6FLwrmQymaVKyPSobrchJdAmULKLhrkbKI7FoI/hc6KDhjW2heoqYcDRDdg91zrPZI81T4aQbo//ALQDNl6BmFlGp0QEr+Q/AaPGVfw/AsqYH8P3l2i91UoCLIAoI/5UujHjKfCQKpyi31T1ThRJFtF6UYEApkUwNkJfJZmeZfwgGCRoiU+CSvUNoCJhQMhTfyJIJhUOFAAghBZwsaQvS5Iuqijuh+aTZjLHDwAh41sNaxlMBzgQalyAJGWW6TrpyHdbDWWhQtAIQh8hxd1Y0JcXZlYPBlobFoMgdeZ6pzjfDQKorAeF9+2b+ZTK0mU8+Hvqx0f4uj+V1/Ezuc2peQcm3Z57E0ZAOzQDpewOYjpJumuG5soBBtY76W091ZzC11yNtY5kkabktCuKzWkti8ZjtDQXWBOpgEeR5qufHezvwZaVB8vn7x6lJ4/ESYALf7tJHTVFxOMYAQALj08o+7rLoNsJOvceWn31XKoUztjK9sgOUkuO5AFtt5iy08KM7db7Ebfusx9MybiLQJP01K2+G0xlAMJmhudKxKvgJm0H5pN9KPJemxGkiB7e6QxLQ79/9JJQ9HJmwrLuOn/0xTTkIL8PZPGkoW7KXNo8ymnTM+nh1VmCJK09lBYSmUzcmIYjhxaGu/6p/kJWjgbrViTKsY5J/wAno3Jsz3YayUfgsxhbFOldDLbmFub7DyZnjCBXfS5BOPYIC6WCIW5WwcvZmigOSi1GUhCipyByHKmqNUpWQKTgTKscV4so7X3XKl6Ai7R6LoCrVJB0VqbjuOyRrYaOFwXWldr4e4Psqii5bjs1EfUQ3GSF34LpsFdmHO22q3FmCvf4Qq/ECIzDc0wzBTJ2ATrHJ9AsUNUaKU3Lpw7pDYg7nZXptg5SfNSlaGSK023UxbTaEzUqtpiSJ+UKgrBwta0haUGg6KUqcyOi0ODP8eXZwjfUXHmkeHEmT5XRcJXLKocbw4T9VXG3jlCb9g10C4ngnNccsyTE7DvO8kenpj8WogXEmxLouMpjyiMy9ZxrHsFQ0ni5IIm4cNRbuFhYrFuJaLZTOYBo/MM0AWOxH/jG9/ayQT0WxTcXZn02Ax4pHfTb5j2RPhXsO/lYEdVbDAEZgIAMRBDjpDjvsRG0LjnXsba9NPmuBw4uj04z5K0XbXjcTpfXUJ/Dvv8AXdYtSoLXvO/KYGnYJ8VYggweSSTHrRpVXRaY7X80pUrFsRpNz+Ud/uF12JJaAZkdvlugOeDvY6DYncRzTxJF3i4cfP8A3uhVGabAhVpPk5T6Hpy9R6LlR5PTmO1lLLFLZx/Kx75r9nGhR7LwiU9I5e6mIHoYUkjkaoA7ouVLo7GoYYTPJFoCKD35qzm29j+66KRBtebIlSibaDncT0tPsUy2jNCwowOn15LlKJAP3ZP/AAfC5siAWuHWA4W/8ggA5r2kiZsOwlag0caIGiiZpOsJI9W/uuqik6BSMupWygbA6K2EknMRbQH6pavhzYySB006JqhcQJgXUmlQEjVe3Ibw462vZCMkA7JahUzOsbo1JhjxEhJLX9DIMCbWRHYjYBCJMi1pXLcxF1rdaMHZcAzH1XK9R1PXQ6dUi8OAiZAExojB5LRmm32UedGSVO+xmk/PfRNUQADfz2lZZcNjZXDiW6owy1uhGi9fMCcx6hBNWBffRMuBJgnQeZVDTBAnUTG9ipTSbtjIu1ocAHEyLjkUA1AKkRadFaLSR0/lEIaQIFzafLb0Wi26szLDEEkCAAuPJggaHRVgHXbXpof3Var7WHhGn3sqObaaYtAfxK41aIdo5oAsY0/KZiRZeY4X+ICf6Vcbi/8A1EaGdivWSHNLD+oW77L53xP+nVIIvNxPI79124c0pLfZ24YRlA9K3GGlVgkOY4nNZofpOf8AuF9NZHrMTjcpIGggepj6LBwFY1XCiQcwvTO8C8HyW0KQP5zeBJ/keSM3b2deKNKkTC1b7GfuybZiQZiPksjG1A2DT0vI8rffVTA4oWBUHF9l3I2X1tJ8puD0srMfrmIjnYxy9OqVbUbpz2G45hcFdoNyNN+XkniJTNSkwktmHGNROvOTpHn+7T2QZI+9++yQwOIbLYNzoRDdrkxt0K23EOAEE/3cxy67+yo4qSolNap+RFkEg/em6HUgkyZGx0urBnM8wRp3hDYREG5+q4XZ5b09+ATnZT4b/VXL5JOhPoR2R20wbkR5iL91f4UwNSLcjy+UeiEX4GplQMoG03B2I5g+qmX8xGhjXnO0dkSs5oGQCSNb2J3Hf9ggmu0QAJB5OJI2mCekqkYpukCnR2nLf2N53BtdCyzbY6b7iNETCPAMX1AFpm9wfvdL18RlD3G7gCQ0ybWzWGus2T8d14AtoOWlvhkCOZaD6FwIUS3xDV/qDR17xrvtzlRMmloNDr2kmI22hEawAeETMR0PVDp1BOp5R57IofAnMRqbmdTv97qSklsnT6LUqQbB3nn+YnVUrslxvbbYT3Q6dyO9uvPsuNfFR0vIbEAbdfZa01s1MKMwGXWRNrzyXH04FvSNFVrtYne+0zAjdF9e82uptbGSZT/jz31XBScYuJ9xbRGB18hHQhAAEWJzcoNtUFCws6+kWzmvIt6qA2gD0XalWA0am9tYKFTqjJJmSSJ5RH7wjRqCMeTebz005Kxe2QRaNeUaWQPiaHLsfOYXA/adfOEGjNb0NfEAAi/2P2VXPvOhn2j/AGgNaZbJykA6jlK6RMkjUgdyZP0W+jcTrWkkx59Z0XK9YO6a878rKhfFhYm2um9kPNmLhra/Pt/pGwONDNNzQQbl1o5WPzXk+PYYPrO0gOsdZ6/Nenqw2GmQ6bzofIbXWLxX/wCV5vcmJub6nX22XRh80dnxdWK/hzDZaxdyaAJ/ud/CZxrjmIBloJB/LZw2sLCATE7onAWn+o/+4N3vF/W6X4vThxMAibgAHyMgxafVUjuTKxl/sl+gQZMzoBE9efRKVsPlgjcwekg+yd4S4xl1DjBOo6GZ6yg4zBODi2bfSVZQtBlNqQAYoNAnWwG5JNgAOsrWw/BTUb8SpmuYhps28XI1uYgfykOBcPJxDCRZsnsYgE36r1WLxILG5emnLW3mB9hKopKyn5HypGTQp02SI8yS6J5ZQSU+/FMpwQ4N3i4B1jU7gm6Rq0s7gSSNrEtmxiY1jRUo4RzZAfnaf0vAcASNZi2/totjQ02bpY15zt9JP5hAP090P4ZD7xFhsDMR57DulMKXnUtyloGQRAINjzuJ9O8tsfLTIlpiN8vON5vPkuX5EalZwZYfzGvhATI0t6fzK4GQ3kfoND2v80H4062Mxvcg69QhVauo01136k7b2CjSbES9ExbzESfK9yTcbGFx1UEFpNwOQBiN7G10LEue5hyeGJEzBJ6Hb+Elh8M5pdJkGb5hI8zoqxhrRuOyV6EnM0WOlp+/VdoOa2HPbMHQlwJBHt1HZCq8PLjGu0aiQRrJGmUevecvEUKjS4OgZWO/S8jM1jiQ7wkETEd4VYx+xZwXaPTsxlGLDL0zExzublRZnDaP9JpMEkTeBYmRY9Con36BwNvCYIudaZPhvpd1oOu6M9nicREAm2oj090bCVGtzOcDZroO4J8Nut0rgKmWI5Rzn+FxKVpAehZ7tWi17jfUx5WK6aOeNva/XmtKuBAc0GdDyG/KY1VGUWfrdk0nLcxHaNwmpqVGFMNhS1r3WPK+4IJPoEZrHb77XiT/AKRa9W+WBewj59TquUXSLiN4629lOU/RilUEFrAbk+LTbWPdVqsk2Imwm8GBqPIj0RyfEO46botKIsLz3QjPlGkbzYriKBJsYgiDaxN1Woy8QCG27yb9ItKfpYePETpoO0QUo9sEjXeSeXzT24h+xciSIF4t2Fh5fsiV2Sc0CBPmQFYU/voq4jEBrT5e6V5L0vIK9hqXC6jxOjiLSdogCD2Qa9EsIBbdtp5mJmeslGZxQt17nWRb/SRqYsE3DtZN5vH7H3VXxcdd/ZraZx7TYW6EX8z00RgC0g2mfcCx+9wrCIlomOepvuPJcZ4jB3ud4J1nyKRL0NYNhkuPz6ffsvNcTec2uv09uS9lim+CNIEWGuv7ryeJwVSs8mm2GgkGbG0eIA850+x04VxuymLIk6HuENiiLw4kk2MQdtLaCUHFOD2k951j71TFdkNaNLwI6ADty+5VXATAG9ht176LQnVthjlUZN+zPFIMa0zIOkTflqtX4IeA4ai3yVC4QBb4hBLR/wBLZy5u8ggefRU4fVLJa4EOPPbqfVdOKVqvJlPkF4bDXvkRa3QA+5SuOrhpLeZNr76fL5KziQ7v8tl5rjmLfmkSXNcGnWBJ8JPQyEZK9FoSqVm82oS0FtySLEHzMg2sCfKy7QpP+EQbuGa8mNzlJMm0gXmw22Dw10NEEWgax5e6JUxUHcE2M6RcXPKGqd0is5JeTQc5wvvc9QTseQ0+7pitWAgAyDpPK0yfMX6rPc5xnMI3Gm9wLWEaeQKMwNyZSSJE6ybkgRyv8+UqeV2c+RpqxpmIGSTGpvuTztvdUNS/iHoesjX7sgtdltEkXMxEXJJHr+xXa0uiBGl41kXkAWF1ztEvASvJDYNgZdO4g6HmJ9lGtJdabTEmJn9R+9lVtMz9O8QD1/mVek2T4du/Qk9v2Wb0KwL2nN4Ym8yJJOxJ2brbqF2rqH6usJIHh1GYCeUDTUruNEvhpvy0m2xjouMBkNNwRE7RFreQTc3EVNsAMPTgB7Q9wABcYuQBzM+q6mfhfZUQ5j2jULoB0vHoB/KUY/xSo/EagodAiUipPROUWaZquiNoJ9lWi2Ccxnr01GqnxBCXdiJPZae9sKS6GswzffL+VedtI01QKQLtFXEVI6JIRf6CqDBplEe4N+aBTq2S1esSUzioK0ZemOuxUoc5hdJ033umWVFKXKmx3FUGa6BdA+CHG+k6dlV9YEwrVZyw259lTH7FcLR3HFrXCACeR66fNdcxrgBkyOJEumRteOSVfhjYiTGoJ18wj0hIjI4R+rNYx3TcrugcdbCuwsaX66E8ihYMEmI0M9zsmRJtMFcFOHEjTZLzprQpzGBzhb0sZ90lRaS2IggyN4KPUqkEAefzUo0hcxrzmRPJGWWPbBxsWboARfmRJEO/KJ/yUNCTPOJO+oP0TDqYmVAVCWV+A14M/E4ZpDs7Zm0QCMmgBPK/qUu3DtDozEgbRJsIFxpa/VaddgdE6jT6qlWlpEWvcdduqrDO1/Y1NLQq6jO2uom891h8X4TUc8Gm0T0s+GmBPMXIj+42W/VFrXOsK7Q4Frp02N9ZsqRzSjsEX7PPN4O8OBIbOSSA7KWhoB3kETlHnc83KVAy2zvCTO9tSSesAei2n0w0g6yTM7T33C4+kIMXPSBtce4KaOdzQ0uxJrTAkWEFskaxIJ1B191RjzmOYZcrhFrv8MjLBtHzB5p/9ItYEGLR0kfeqlQh2ok7HSDqNPJKpWqCslOxMVyXEhvO4tc8+XPkmnXP5TYSdBobc/ZDqUSDMXjyi2gVmVJJ/MB+2/UIcjPbGGka2kHUjaLeevsgsMk6A3OvmffdUcQbZmz7HRWw4dPhHUjnsRPVZ70AqXC51nXYATYWOllas0WIcI/uAnqI2M7oXwLjMS3WBHkfkiF9w0ti1jqDbfmEX7Yt+C9Nxixt0mPJdSxBbYGw6KIWjcGPVcOCEs2nCii6XFAlJ2OMpmEOpSEqKJZQQ0dmnhiAEnxEgqKJ56VEumKOJAVJsoouSXY72J4us4aJrBuJAlRRHIlxRe/4o1aWGESgmrcgLiiGXSVEIhG1bIFOsQ4qKKMW6KS6G2mSiGpAUUUoyfMDWhcOBKKQuKJJ6ZkBeFR9M7KKKkFbQvkB8MgpqjSBUUVV2BnK4E2CGDvrEW2+7qKJqvYzOG55ItXDAX215Tb1UUQS7RogGUGuaXcu+/dDuOy6oj00BgDWm3YfwqVQT5W2iyiidqhos7Twe827QZ6bQrOplp+e0j6XhRRC3Y9dA3MBnnoeoN9U1hn+GDp8oKiiNtIWSAuwriZDv/zP1CiiidPRM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Lucida Sans Unicode" pitchFamily="34" charset="0"/>
            </a:endParaRPr>
          </a:p>
        </p:txBody>
      </p:sp>
      <p:pic>
        <p:nvPicPr>
          <p:cNvPr id="15365" name="Picture 6" descr="http://content-mcdn.ethnos.gr/filesystem/images/20121023/low/assets_LARGE_t_420_541223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2733675"/>
            <a:ext cx="2592388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el-GR" sz="2000" dirty="0" smtClean="0">
              <a:latin typeface="Arial Narrow" pitchFamily="34" charset="0"/>
            </a:endParaRPr>
          </a:p>
          <a:p>
            <a:pPr>
              <a:lnSpc>
                <a:spcPct val="150000"/>
              </a:lnSpc>
              <a:buFont typeface="Wingdings 3" pitchFamily="18" charset="2"/>
              <a:buNone/>
            </a:pPr>
            <a:endParaRPr lang="el-GR" sz="2000" dirty="0" smtClean="0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3240360"/>
          </a:xfr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400" u="sng" dirty="0" smtClean="0">
                <a:latin typeface="Arial Narrow" pitchFamily="34" charset="0"/>
              </a:rPr>
              <a:t>Ευχαριστούμε για την προσοχή σας</a:t>
            </a:r>
            <a:r>
              <a:rPr lang="el-GR" sz="4400" dirty="0" smtClean="0">
                <a:latin typeface="Arial Narrow" pitchFamily="34" charset="0"/>
              </a:rPr>
              <a:t>!</a:t>
            </a:r>
            <a:br>
              <a:rPr lang="el-GR" sz="4400" dirty="0" smtClean="0">
                <a:latin typeface="Arial Narrow" pitchFamily="34" charset="0"/>
              </a:rPr>
            </a:br>
            <a:r>
              <a:rPr lang="en-US" sz="4400" dirty="0" smtClean="0">
                <a:latin typeface="Arial Narrow" pitchFamily="34" charset="0"/>
              </a:rPr>
              <a:t/>
            </a:r>
            <a:br>
              <a:rPr lang="en-US" sz="4400" dirty="0" smtClean="0">
                <a:latin typeface="Arial Narrow" pitchFamily="34" charset="0"/>
              </a:rPr>
            </a:br>
            <a:r>
              <a:rPr lang="en-US" sz="4400" dirty="0" smtClean="0">
                <a:latin typeface="Arial Narrow" pitchFamily="34" charset="0"/>
                <a:hlinkClick r:id="rId3"/>
              </a:rPr>
              <a:t>www.keelpno.gr</a:t>
            </a:r>
            <a:r>
              <a:rPr lang="en-US" sz="4400" dirty="0" smtClean="0">
                <a:latin typeface="Arial Narrow" pitchFamily="34" charset="0"/>
              </a:rPr>
              <a:t/>
            </a:r>
            <a:br>
              <a:rPr lang="en-US" sz="4400" dirty="0" smtClean="0">
                <a:latin typeface="Arial Narrow" pitchFamily="34" charset="0"/>
              </a:rPr>
            </a:br>
            <a:r>
              <a:rPr lang="el-GR" sz="4000" dirty="0" smtClean="0">
                <a:latin typeface="Arial Narrow" pitchFamily="34" charset="0"/>
              </a:rPr>
              <a:t>ακολουθήστε </a:t>
            </a:r>
            <a:r>
              <a:rPr lang="el-GR" sz="4000" dirty="0" smtClean="0">
                <a:latin typeface="Arial Narrow" pitchFamily="34" charset="0"/>
              </a:rPr>
              <a:t>μας στο </a:t>
            </a:r>
            <a:r>
              <a:rPr lang="en-US" sz="4000" dirty="0" smtClean="0">
                <a:latin typeface="Arial Narrow" pitchFamily="34" charset="0"/>
              </a:rPr>
              <a:t>twitter @</a:t>
            </a:r>
            <a:r>
              <a:rPr lang="en-US" sz="4000" dirty="0" err="1" smtClean="0">
                <a:latin typeface="Arial Narrow" pitchFamily="34" charset="0"/>
              </a:rPr>
              <a:t>keelpno_gr</a:t>
            </a:r>
            <a:r>
              <a:rPr lang="en-US" sz="4000" dirty="0" smtClean="0">
                <a:latin typeface="Arial Narrow" pitchFamily="34" charset="0"/>
              </a:rPr>
              <a:t> </a:t>
            </a:r>
            <a:endParaRPr lang="el-GR" sz="4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539750" y="1628304"/>
            <a:ext cx="8229600" cy="374491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lnSpc>
                <a:spcPct val="140000"/>
              </a:lnSpc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0000"/>
                </a:solidFill>
                <a:latin typeface="Arial Narrow" pitchFamily="34" charset="0"/>
              </a:rPr>
              <a:t>Αποφύγετε την επαφή με άγρια ζώα</a:t>
            </a:r>
            <a:r>
              <a:rPr lang="en-US" sz="2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Arial Narrow" pitchFamily="34" charset="0"/>
              </a:rPr>
              <a:t>και</a:t>
            </a:r>
            <a:r>
              <a:rPr lang="en-US" sz="2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Arial Narrow" pitchFamily="34" charset="0"/>
              </a:rPr>
              <a:t>άγνωστα αδέσποτα.  </a:t>
            </a:r>
          </a:p>
          <a:p>
            <a:pPr algn="just">
              <a:lnSpc>
                <a:spcPct val="140000"/>
              </a:lnSpc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0000"/>
                </a:solidFill>
                <a:latin typeface="Arial Narrow" pitchFamily="34" charset="0"/>
              </a:rPr>
              <a:t>Μην αφήνετε εκτεθειμένα σκουπίδια ή ζωοτροφή, που προσελκύουν τα άγρια ζώα</a:t>
            </a:r>
            <a:r>
              <a:rPr lang="en-US" sz="2000" dirty="0" smtClean="0">
                <a:solidFill>
                  <a:srgbClr val="000000"/>
                </a:solidFill>
                <a:latin typeface="Arial Narrow" pitchFamily="34" charset="0"/>
              </a:rPr>
              <a:t>.</a:t>
            </a:r>
            <a:endParaRPr lang="el-GR" sz="20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140000"/>
              </a:lnSpc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0000"/>
                </a:solidFill>
                <a:latin typeface="Arial Narrow" pitchFamily="34" charset="0"/>
              </a:rPr>
              <a:t>Εμβολιάζετε τα κατοικίδιά σας κατά της λύσσας. </a:t>
            </a:r>
            <a:endParaRPr lang="en-US" sz="20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140000"/>
              </a:lnSpc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0000"/>
                </a:solidFill>
                <a:latin typeface="Arial Narrow" pitchFamily="34" charset="0"/>
              </a:rPr>
              <a:t>Περιορίστε τα κατοικίδια σας σε προστατευμένο χώρο και φροντίστε να μην έρχονται σε επαφή με άγρια ζώα. </a:t>
            </a:r>
          </a:p>
          <a:p>
            <a:pPr algn="just">
              <a:lnSpc>
                <a:spcPct val="140000"/>
              </a:lnSpc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0000"/>
                </a:solidFill>
                <a:latin typeface="Arial Narrow" pitchFamily="34" charset="0"/>
              </a:rPr>
              <a:t>Διδάξτε τους κανόνες στα παιδιά σας! </a:t>
            </a:r>
            <a:r>
              <a:rPr lang="el-GR" sz="2000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just">
              <a:lnSpc>
                <a:spcPct val="140000"/>
              </a:lnSpc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0000"/>
                </a:solidFill>
                <a:latin typeface="Arial Narrow" pitchFamily="34" charset="0"/>
              </a:rPr>
              <a:t>Αν βρείτε κάποιο νεκρό ζώο ή ζώο που συμπεριφέρεται περίεργα ή σας φαίνεται άρρωστο, καλέστε το τοπικό Τμήμα Κτηνιατρικής. </a:t>
            </a:r>
            <a:endParaRPr lang="el-GR" dirty="0" smtClean="0">
              <a:solidFill>
                <a:srgbClr val="000000"/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8944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     </a:t>
            </a:r>
            <a:r>
              <a:rPr lang="el-GR" sz="3200" dirty="0" smtClean="0">
                <a:solidFill>
                  <a:schemeClr val="accent2"/>
                </a:solidFill>
                <a:effectLst/>
                <a:latin typeface="Arial Narrow" pitchFamily="34" charset="0"/>
              </a:rPr>
              <a:t>Μέτρα  αποφυγής πιθανής έκθεσης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 Narrow" pitchFamily="34" charset="0"/>
              </a:rPr>
              <a:t/>
            </a:r>
            <a:br>
              <a:rPr lang="en-US" sz="3200" dirty="0" smtClean="0">
                <a:solidFill>
                  <a:schemeClr val="accent2"/>
                </a:solidFill>
                <a:effectLst/>
                <a:latin typeface="Arial Narrow" pitchFamily="34" charset="0"/>
              </a:rPr>
            </a:br>
            <a:r>
              <a:rPr lang="el-GR" sz="3200" dirty="0" smtClean="0">
                <a:solidFill>
                  <a:schemeClr val="accent2"/>
                </a:solidFill>
                <a:effectLst/>
                <a:latin typeface="Arial Narrow" pitchFamily="34" charset="0"/>
              </a:rPr>
              <a:t>στον </a:t>
            </a:r>
            <a:r>
              <a:rPr lang="el-GR" sz="3200" dirty="0" smtClean="0">
                <a:solidFill>
                  <a:schemeClr val="accent2"/>
                </a:solidFill>
                <a:effectLst/>
                <a:latin typeface="Arial Narrow" pitchFamily="34" charset="0"/>
              </a:rPr>
              <a:t>ιό της λύσσας </a:t>
            </a:r>
            <a:endParaRPr lang="el-GR" sz="3200" dirty="0">
              <a:solidFill>
                <a:schemeClr val="accent2"/>
              </a:solidFill>
              <a:effectLst/>
              <a:latin typeface="Arial Narrow" pitchFamily="34" charset="0"/>
            </a:endParaRPr>
          </a:p>
        </p:txBody>
      </p:sp>
      <p:pic>
        <p:nvPicPr>
          <p:cNvPr id="16387" name="4 - Εικόνα" descr="https://encrypted-tbn1.gstatic.com/images?q=tbn:ANd9GcRf8RrGCdAMqCABe_e1NGmWN_ouwuLWAEcf2wBCbVnr9-P3l06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5360988"/>
            <a:ext cx="2449512" cy="149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179388" y="1484313"/>
            <a:ext cx="8713787" cy="482500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l-GR" sz="1600" b="1" dirty="0" smtClean="0">
                <a:solidFill>
                  <a:schemeClr val="tx1"/>
                </a:solidFill>
                <a:latin typeface="Arial" charset="0"/>
              </a:rPr>
              <a:t>Προσπαθώ να διακρίνω τι ζώο είναι - συγκρατώ τα χαρακτηριστικά του ζώου</a:t>
            </a:r>
            <a:r>
              <a:rPr lang="en-US" sz="1600" b="1" dirty="0" smtClean="0">
                <a:solidFill>
                  <a:schemeClr val="tx1"/>
                </a:solidFill>
                <a:latin typeface="Arial" charset="0"/>
              </a:rPr>
              <a:t>,</a:t>
            </a:r>
            <a:r>
              <a:rPr lang="el-GR" sz="1600" b="1" dirty="0" smtClean="0">
                <a:solidFill>
                  <a:schemeClr val="tx1"/>
                </a:solidFill>
                <a:latin typeface="Arial" charset="0"/>
              </a:rPr>
              <a:t> αν είναι σκύλος ή </a:t>
            </a:r>
            <a:r>
              <a:rPr lang="el-GR" sz="1600" b="1" dirty="0" smtClean="0">
                <a:solidFill>
                  <a:schemeClr val="tx1"/>
                </a:solidFill>
                <a:latin typeface="Arial" charset="0"/>
              </a:rPr>
              <a:t>γάτα</a:t>
            </a:r>
            <a:r>
              <a:rPr lang="en-US" sz="1600" b="1" dirty="0" smtClean="0">
                <a:solidFill>
                  <a:schemeClr val="tx1"/>
                </a:solidFill>
                <a:latin typeface="Arial" charset="0"/>
              </a:rPr>
              <a:t>.</a:t>
            </a:r>
            <a:endParaRPr lang="el-GR" sz="1600" b="1" dirty="0" smtClean="0">
              <a:solidFill>
                <a:schemeClr val="tx1"/>
              </a:solidFill>
              <a:latin typeface="Arial" charset="0"/>
            </a:endParaRPr>
          </a:p>
          <a:p>
            <a:pPr algn="just"/>
            <a:endParaRPr lang="el-GR" sz="1600" b="1" dirty="0" smtClean="0">
              <a:solidFill>
                <a:schemeClr val="tx1"/>
              </a:solidFill>
              <a:latin typeface="Arial" charset="0"/>
            </a:endParaRPr>
          </a:p>
          <a:p>
            <a:pPr algn="just"/>
            <a:r>
              <a:rPr lang="el-GR" sz="1600" b="1" dirty="0" smtClean="0">
                <a:solidFill>
                  <a:schemeClr val="tx1"/>
                </a:solidFill>
                <a:latin typeface="Arial" charset="0"/>
              </a:rPr>
              <a:t>Ανταλλάσσω στοιχεία επικοινωνίας με τον ιδιοκτήτη, αν πρόκειται για σκύλο/ γάτα δεσποζόμενο – </a:t>
            </a:r>
            <a:r>
              <a:rPr lang="el-GR" sz="1600" dirty="0" smtClean="0">
                <a:solidFill>
                  <a:schemeClr val="tx1"/>
                </a:solidFill>
                <a:latin typeface="Arial" charset="0"/>
              </a:rPr>
              <a:t>του εξηγώ ότι ενδεχομένως πρέπει να πάει το ζώο του για ένα απλό έλεγχο σε κτηνίατρο ακόμα και αν είναι εμβολιασμένο. Έτσι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</a:rPr>
              <a:t>,</a:t>
            </a:r>
            <a:r>
              <a:rPr lang="el-GR" sz="1600" dirty="0" smtClean="0">
                <a:solidFill>
                  <a:schemeClr val="tx1"/>
                </a:solidFill>
                <a:latin typeface="Arial" charset="0"/>
              </a:rPr>
              <a:t> θα αποκλειστεί και ο ελάχιστος κίνδυνος το ζώο να με κολλήσει λύσσα και να μπορώ να είμαι </a:t>
            </a:r>
            <a:r>
              <a:rPr lang="el-GR" sz="1600" dirty="0" smtClean="0">
                <a:solidFill>
                  <a:schemeClr val="tx1"/>
                </a:solidFill>
                <a:latin typeface="Arial" charset="0"/>
              </a:rPr>
              <a:t>ήσυχος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</a:rPr>
              <a:t>.</a:t>
            </a:r>
            <a:r>
              <a:rPr lang="el-GR" sz="1600" dirty="0" smtClean="0">
                <a:solidFill>
                  <a:schemeClr val="tx1"/>
                </a:solidFill>
                <a:latin typeface="Arial" charset="0"/>
              </a:rPr>
              <a:t> </a:t>
            </a:r>
            <a:endParaRPr lang="el-GR" sz="1600" dirty="0" smtClean="0">
              <a:solidFill>
                <a:schemeClr val="tx1"/>
              </a:solidFill>
              <a:latin typeface="Arial" charset="0"/>
            </a:endParaRPr>
          </a:p>
          <a:p>
            <a:pPr algn="just"/>
            <a:endParaRPr lang="el-GR" sz="1600" b="1" dirty="0" smtClean="0">
              <a:solidFill>
                <a:schemeClr val="tx1"/>
              </a:solidFill>
              <a:latin typeface="Arial" charset="0"/>
            </a:endParaRPr>
          </a:p>
          <a:p>
            <a:pPr algn="just"/>
            <a:r>
              <a:rPr lang="el-GR" sz="1600" b="1" dirty="0" smtClean="0">
                <a:solidFill>
                  <a:schemeClr val="tx1"/>
                </a:solidFill>
                <a:latin typeface="Arial" charset="0"/>
              </a:rPr>
              <a:t>Επισκέπτομαι </a:t>
            </a:r>
            <a:r>
              <a:rPr lang="el-GR" sz="1600" b="1" dirty="0" smtClean="0">
                <a:solidFill>
                  <a:schemeClr val="tx1"/>
                </a:solidFill>
                <a:latin typeface="Arial" charset="0"/>
              </a:rPr>
              <a:t>γιατρό </a:t>
            </a:r>
            <a:r>
              <a:rPr lang="el-GR" sz="1600" b="1" dirty="0" smtClean="0">
                <a:solidFill>
                  <a:schemeClr val="tx1"/>
                </a:solidFill>
                <a:latin typeface="Arial" charset="0"/>
              </a:rPr>
              <a:t>για να μου περιποιηθεί το τραύμα και να μου δώσει θεραπεία</a:t>
            </a:r>
            <a:r>
              <a:rPr lang="en-US" sz="1600" b="1" dirty="0" smtClean="0">
                <a:solidFill>
                  <a:schemeClr val="tx1"/>
                </a:solidFill>
                <a:latin typeface="Arial" charset="0"/>
              </a:rPr>
              <a:t>,</a:t>
            </a:r>
            <a:r>
              <a:rPr lang="el-GR" sz="1600" b="1" dirty="0" smtClean="0">
                <a:solidFill>
                  <a:schemeClr val="tx1"/>
                </a:solidFill>
                <a:latin typeface="Arial" charset="0"/>
              </a:rPr>
              <a:t> αν </a:t>
            </a:r>
            <a:r>
              <a:rPr lang="el-GR" sz="1600" b="1" dirty="0" smtClean="0">
                <a:solidFill>
                  <a:schemeClr val="tx1"/>
                </a:solidFill>
                <a:latin typeface="Arial" charset="0"/>
              </a:rPr>
              <a:t>χρειάζεται</a:t>
            </a:r>
            <a:r>
              <a:rPr lang="en-US" sz="1600" b="1" dirty="0" smtClean="0">
                <a:solidFill>
                  <a:schemeClr val="tx1"/>
                </a:solidFill>
                <a:latin typeface="Arial" charset="0"/>
              </a:rPr>
              <a:t>.</a:t>
            </a:r>
            <a:endParaRPr lang="el-GR" sz="1600" b="1" dirty="0" smtClean="0">
              <a:solidFill>
                <a:schemeClr val="tx1"/>
              </a:solidFill>
              <a:latin typeface="Arial" charset="0"/>
            </a:endParaRPr>
          </a:p>
          <a:p>
            <a:pPr algn="just"/>
            <a:endParaRPr lang="el-GR" sz="1600" b="1" dirty="0" smtClean="0">
              <a:solidFill>
                <a:schemeClr val="tx1"/>
              </a:solidFill>
              <a:latin typeface="Arial" charset="0"/>
            </a:endParaRPr>
          </a:p>
          <a:p>
            <a:pPr algn="just"/>
            <a:r>
              <a:rPr lang="el-GR" sz="1600" b="1" dirty="0" smtClean="0">
                <a:solidFill>
                  <a:schemeClr val="tx1"/>
                </a:solidFill>
                <a:latin typeface="Arial" charset="0"/>
              </a:rPr>
              <a:t>Αν για οποιοδήποτε λόγο καθυστερήσω να πάω στον γιατρό, εντοπίζω τις πληγές πλένω καλά την πληγή με σαπούνι και άφθονο νερό (πάνω από 10 λεπτά) και μετά αντισηπτικό (π.χ. οινόπνευμα ή ιώδιο</a:t>
            </a:r>
            <a:r>
              <a:rPr lang="el-GR" sz="1600" b="1" dirty="0" smtClean="0">
                <a:solidFill>
                  <a:schemeClr val="tx1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chemeClr val="tx1"/>
                </a:solidFill>
                <a:latin typeface="Arial" charset="0"/>
              </a:rPr>
              <a:t>.</a:t>
            </a:r>
            <a:endParaRPr lang="el-GR" sz="1600" dirty="0" smtClean="0">
              <a:solidFill>
                <a:schemeClr val="tx1"/>
              </a:solidFill>
              <a:latin typeface="Arial" charset="0"/>
            </a:endParaRPr>
          </a:p>
          <a:p>
            <a:pPr algn="just">
              <a:buFont typeface="Wingdings 3" pitchFamily="18" charset="2"/>
              <a:buNone/>
            </a:pPr>
            <a:endParaRPr lang="el-GR" sz="16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r>
              <a:rPr lang="el-GR" sz="1600" b="1" dirty="0" smtClean="0">
                <a:solidFill>
                  <a:schemeClr val="tx1"/>
                </a:solidFill>
                <a:latin typeface="Arial" charset="0"/>
              </a:rPr>
              <a:t>Ο γιατρός θα μου δώσει συμβουλές και θα αποφασίσει αν χρειάζεται να μου χορηγήσει προφυλακτική αγωγή (</a:t>
            </a:r>
            <a:r>
              <a:rPr lang="el-GR" sz="1600" b="1" dirty="0" smtClean="0">
                <a:solidFill>
                  <a:schemeClr val="tx1"/>
                </a:solidFill>
                <a:latin typeface="Arial" charset="0"/>
              </a:rPr>
              <a:t>εμβόλιο και ανάλογα </a:t>
            </a:r>
            <a:r>
              <a:rPr lang="el-GR" sz="1600" b="1" dirty="0" smtClean="0">
                <a:solidFill>
                  <a:schemeClr val="tx1"/>
                </a:solidFill>
                <a:latin typeface="Arial" charset="0"/>
              </a:rPr>
              <a:t>ορό</a:t>
            </a:r>
            <a:r>
              <a:rPr lang="el-GR" sz="1600" b="1" dirty="0" smtClean="0">
                <a:solidFill>
                  <a:schemeClr val="tx1"/>
                </a:solidFill>
                <a:latin typeface="Arial" charset="0"/>
              </a:rPr>
              <a:t>)</a:t>
            </a:r>
            <a:r>
              <a:rPr lang="en-US" sz="1600" b="1" dirty="0" smtClean="0">
                <a:solidFill>
                  <a:schemeClr val="tx1"/>
                </a:solidFill>
                <a:latin typeface="Arial" charset="0"/>
              </a:rPr>
              <a:t>.</a:t>
            </a:r>
            <a:endParaRPr lang="el-GR" sz="16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0" name="2 - Ορθογώνιο"/>
          <p:cNvSpPr>
            <a:spLocks noChangeArrowheads="1"/>
          </p:cNvSpPr>
          <p:nvPr/>
        </p:nvSpPr>
        <p:spPr bwMode="auto">
          <a:xfrm>
            <a:off x="395288" y="333375"/>
            <a:ext cx="84978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 b="1">
                <a:latin typeface="Arial Narrow" pitchFamily="34" charset="0"/>
              </a:rPr>
              <a:t>      ΕΝΕΡΓΕΙΕΣ ΣΕ ΠΕΡΙΠΤΩΣΗ ΠΟΥ ΜΕ ΔΑΓΚΩΣΕΙ ΚΑΠΟΙΟ ΖΩΟ</a:t>
            </a:r>
            <a:endParaRPr lang="en-US" sz="2400" b="1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539750" y="1412875"/>
            <a:ext cx="8280400" cy="518477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80000"/>
              </a:lnSpc>
              <a:buSzPct val="200000"/>
            </a:pPr>
            <a:endParaRPr lang="el-GR" sz="1800" b="1" u="sng" dirty="0" smtClean="0">
              <a:solidFill>
                <a:schemeClr val="tx1"/>
              </a:solidFill>
              <a:latin typeface="Arial" charset="0"/>
            </a:endParaRPr>
          </a:p>
          <a:p>
            <a:pPr algn="just">
              <a:lnSpc>
                <a:spcPct val="80000"/>
              </a:lnSpc>
              <a:buSzPct val="200000"/>
            </a:pPr>
            <a:r>
              <a:rPr lang="el-GR" sz="1800" b="1" u="sng" dirty="0" smtClean="0">
                <a:solidFill>
                  <a:schemeClr val="tx1"/>
                </a:solidFill>
                <a:latin typeface="Arial Narrow" pitchFamily="34" charset="0"/>
              </a:rPr>
              <a:t>Δεσποζόμενο ζ</a:t>
            </a:r>
            <a:r>
              <a:rPr lang="el-GR" sz="1800" b="1" u="sng" dirty="0">
                <a:solidFill>
                  <a:schemeClr val="tx1"/>
                </a:solidFill>
                <a:latin typeface="Arial Narrow" pitchFamily="34" charset="0"/>
              </a:rPr>
              <a:t>ώ</a:t>
            </a:r>
            <a:r>
              <a:rPr lang="el-GR" sz="1800" b="1" u="sng" dirty="0" smtClean="0">
                <a:solidFill>
                  <a:schemeClr val="tx1"/>
                </a:solidFill>
                <a:latin typeface="Arial Narrow" pitchFamily="34" charset="0"/>
              </a:rPr>
              <a:t>ο</a:t>
            </a:r>
            <a:endParaRPr lang="en-US" sz="18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  <a:buSzPct val="200000"/>
              <a:buFont typeface="Wingdings 3" pitchFamily="18" charset="2"/>
              <a:buNone/>
            </a:pPr>
            <a:r>
              <a:rPr lang="el-GR" sz="1600" dirty="0" smtClean="0">
                <a:solidFill>
                  <a:schemeClr val="tx1"/>
                </a:solidFill>
                <a:latin typeface="Arial Narrow" pitchFamily="34" charset="0"/>
              </a:rPr>
              <a:t>   	</a:t>
            </a:r>
            <a:r>
              <a:rPr lang="el-GR" sz="1800" b="1" dirty="0" smtClean="0">
                <a:solidFill>
                  <a:srgbClr val="FF0000"/>
                </a:solidFill>
                <a:latin typeface="Arial" charset="0"/>
              </a:rPr>
              <a:t>Πείτε</a:t>
            </a:r>
            <a:r>
              <a:rPr lang="el-GR" sz="1800" dirty="0" smtClean="0">
                <a:solidFill>
                  <a:schemeClr val="tx1"/>
                </a:solidFill>
                <a:latin typeface="Arial" charset="0"/>
              </a:rPr>
              <a:t> στον ιδιοκτήτη του ζώου ότι είναι σημαντικό για την ασφάλειά σας, να </a:t>
            </a:r>
            <a:r>
              <a:rPr lang="el-GR" sz="1800" dirty="0" smtClean="0">
                <a:solidFill>
                  <a:schemeClr val="tx1"/>
                </a:solidFill>
                <a:latin typeface="Arial" charset="0"/>
              </a:rPr>
              <a:t>φροντίσει </a:t>
            </a:r>
            <a:r>
              <a:rPr lang="el-GR" sz="1800" dirty="0" smtClean="0">
                <a:solidFill>
                  <a:schemeClr val="tx1"/>
                </a:solidFill>
                <a:latin typeface="Arial" charset="0"/>
              </a:rPr>
              <a:t>άμεσα για </a:t>
            </a:r>
            <a:r>
              <a:rPr lang="el-GR" sz="1800" dirty="0" smtClean="0">
                <a:solidFill>
                  <a:schemeClr val="tx1"/>
                </a:solidFill>
                <a:latin typeface="Arial" charset="0"/>
              </a:rPr>
              <a:t>απλό </a:t>
            </a:r>
            <a:r>
              <a:rPr lang="el-GR" sz="1800" b="1" dirty="0" smtClean="0">
                <a:solidFill>
                  <a:schemeClr val="tx1"/>
                </a:solidFill>
                <a:latin typeface="Arial" charset="0"/>
              </a:rPr>
              <a:t>έλεγχο </a:t>
            </a:r>
            <a:r>
              <a:rPr lang="el-GR" sz="1800" b="1" dirty="0" smtClean="0">
                <a:solidFill>
                  <a:schemeClr val="tx1"/>
                </a:solidFill>
                <a:latin typeface="Arial" charset="0"/>
              </a:rPr>
              <a:t>του </a:t>
            </a:r>
            <a:r>
              <a:rPr lang="el-GR" sz="1800" b="1" dirty="0" smtClean="0">
                <a:solidFill>
                  <a:schemeClr val="tx1"/>
                </a:solidFill>
                <a:latin typeface="Arial" charset="0"/>
              </a:rPr>
              <a:t>ζώου του από κτηνίατρο</a:t>
            </a:r>
            <a:r>
              <a:rPr lang="el-GR" sz="1800" dirty="0" smtClean="0">
                <a:solidFill>
                  <a:schemeClr val="tx1"/>
                </a:solidFill>
                <a:latin typeface="Arial" charset="0"/>
              </a:rPr>
              <a:t>. Από τον έλεγχο και τη διαβεβαίωση του κτηνιάτρου ότι το ζώο είναι καλά, εξαρτάται η ασφάλειά σας και η φαρμακευτική αγωγή που θα σας χορηγήσει ο γιατρός.</a:t>
            </a:r>
          </a:p>
          <a:p>
            <a:pPr algn="just">
              <a:lnSpc>
                <a:spcPct val="80000"/>
              </a:lnSpc>
              <a:buSzPct val="200000"/>
              <a:buFont typeface="Wingdings 3" pitchFamily="18" charset="2"/>
              <a:buNone/>
            </a:pPr>
            <a:endParaRPr lang="el-GR" sz="16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>
              <a:lnSpc>
                <a:spcPct val="80000"/>
              </a:lnSpc>
              <a:buSzPct val="200000"/>
            </a:pPr>
            <a:r>
              <a:rPr lang="el-GR" sz="1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l-GR" sz="1800" b="1" u="sng" dirty="0" smtClean="0">
                <a:solidFill>
                  <a:schemeClr val="tx1"/>
                </a:solidFill>
                <a:latin typeface="Arial Narrow" pitchFamily="34" charset="0"/>
              </a:rPr>
              <a:t>Αδέσποτο ζώο</a:t>
            </a:r>
            <a:endParaRPr lang="el-GR" sz="18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  <a:buFont typeface="Wingdings 3" pitchFamily="18" charset="2"/>
              <a:buNone/>
            </a:pPr>
            <a:r>
              <a:rPr lang="el-GR" sz="1800" b="1" dirty="0" smtClean="0">
                <a:solidFill>
                  <a:schemeClr val="tx1"/>
                </a:solidFill>
                <a:latin typeface="Arial" charset="0"/>
              </a:rPr>
              <a:t>    </a:t>
            </a:r>
            <a:r>
              <a:rPr lang="el-GR" sz="1800" b="1" dirty="0" smtClean="0">
                <a:solidFill>
                  <a:srgbClr val="FF0000"/>
                </a:solidFill>
                <a:latin typeface="Arial" charset="0"/>
              </a:rPr>
              <a:t>Επισκεφθείτε</a:t>
            </a:r>
            <a:r>
              <a:rPr lang="el-GR" sz="1800" dirty="0" smtClean="0">
                <a:solidFill>
                  <a:schemeClr val="tx1"/>
                </a:solidFill>
                <a:latin typeface="Arial" charset="0"/>
              </a:rPr>
              <a:t> τον Δήμο της περιοχής του συμβάντος. Αν θυμάστε το συγκεκριμένο ζώο που ήρθατε σε επαφή, υποδείξτε το στην αρμόδια υπηρεσία για να μπορέσει να πραγματοποιηθεί κτηνιατρικός έλεγχος.</a:t>
            </a:r>
          </a:p>
          <a:p>
            <a:pPr algn="just">
              <a:lnSpc>
                <a:spcPct val="90000"/>
              </a:lnSpc>
              <a:buSzPct val="200000"/>
              <a:buFont typeface="Wingdings 3" pitchFamily="18" charset="2"/>
              <a:buNone/>
            </a:pPr>
            <a:r>
              <a:rPr lang="el-GR" sz="1800" dirty="0" smtClean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el-GR" sz="1800" dirty="0" smtClean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el-GR" sz="1600" dirty="0" smtClean="0">
                <a:solidFill>
                  <a:schemeClr val="tx1"/>
                </a:solidFill>
                <a:latin typeface="Arial" charset="0"/>
              </a:rPr>
              <a:t>Σύμφωνα </a:t>
            </a:r>
            <a:r>
              <a:rPr lang="el-GR" sz="1600" dirty="0" smtClean="0">
                <a:solidFill>
                  <a:schemeClr val="tx1"/>
                </a:solidFill>
                <a:latin typeface="Arial" charset="0"/>
              </a:rPr>
              <a:t>με  τη νομοθεσία οι Δήμοι είναι υπεύθυνοι για τη διαχείριση των </a:t>
            </a:r>
            <a:r>
              <a:rPr lang="el-GR" sz="1600" dirty="0" smtClean="0">
                <a:solidFill>
                  <a:schemeClr val="tx1"/>
                </a:solidFill>
                <a:latin typeface="Arial" charset="0"/>
              </a:rPr>
              <a:t>	αδέσποτων </a:t>
            </a:r>
            <a:r>
              <a:rPr lang="el-GR" sz="1600" dirty="0" smtClean="0">
                <a:solidFill>
                  <a:schemeClr val="tx1"/>
                </a:solidFill>
                <a:latin typeface="Arial" charset="0"/>
              </a:rPr>
              <a:t>ζώων της περιοχής τους και έχουν υποχρέωση να αναλάβουν την </a:t>
            </a:r>
            <a:r>
              <a:rPr lang="el-GR" sz="1600" dirty="0" smtClean="0">
                <a:solidFill>
                  <a:schemeClr val="tx1"/>
                </a:solidFill>
                <a:latin typeface="Arial" charset="0"/>
              </a:rPr>
              <a:t>	περισυλλογή</a:t>
            </a:r>
            <a:r>
              <a:rPr lang="el-GR" sz="1600" dirty="0" smtClean="0">
                <a:solidFill>
                  <a:schemeClr val="tx1"/>
                </a:solidFill>
                <a:latin typeface="Arial" charset="0"/>
              </a:rPr>
              <a:t>, τον έλεγχο και την παρακολούθησή τους, εάν υπάρξει επικίνδυνη </a:t>
            </a:r>
            <a:r>
              <a:rPr lang="el-GR" sz="1600" dirty="0" smtClean="0">
                <a:solidFill>
                  <a:schemeClr val="tx1"/>
                </a:solidFill>
                <a:latin typeface="Arial" charset="0"/>
              </a:rPr>
              <a:t>	επαφή </a:t>
            </a:r>
            <a:r>
              <a:rPr lang="el-GR" sz="1600" dirty="0" smtClean="0">
                <a:solidFill>
                  <a:schemeClr val="tx1"/>
                </a:solidFill>
                <a:latin typeface="Arial" charset="0"/>
              </a:rPr>
              <a:t>με άνθρωπο.</a:t>
            </a:r>
            <a:endParaRPr lang="el-GR" sz="1800" dirty="0" smtClean="0">
              <a:solidFill>
                <a:schemeClr val="tx1"/>
              </a:solidFill>
              <a:latin typeface="Arial" charset="0"/>
            </a:endParaRPr>
          </a:p>
          <a:p>
            <a:pPr algn="just">
              <a:lnSpc>
                <a:spcPct val="90000"/>
              </a:lnSpc>
              <a:buSzPct val="200000"/>
              <a:buFont typeface="Wingdings 3" pitchFamily="18" charset="2"/>
              <a:buNone/>
            </a:pPr>
            <a:r>
              <a:rPr lang="el-GR" sz="1800" b="1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l-GR" sz="18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58" name="2 - Ορθογώνιο"/>
          <p:cNvSpPr>
            <a:spLocks noChangeArrowheads="1"/>
          </p:cNvSpPr>
          <p:nvPr/>
        </p:nvSpPr>
        <p:spPr bwMode="auto">
          <a:xfrm>
            <a:off x="1042988" y="333375"/>
            <a:ext cx="79216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l-GR" sz="2400" b="1">
                <a:solidFill>
                  <a:schemeClr val="accent2"/>
                </a:solidFill>
                <a:latin typeface="Arial Narrow" pitchFamily="34" charset="0"/>
              </a:rPr>
              <a:t>Σε κάθε συμβάν πιθανής έκθεσης, θα πρέπει να γίνεται προσπάθεια κτηνιατρικού ελέγχου του ζώου </a:t>
            </a:r>
            <a:endParaRPr lang="en-US" sz="2400" b="1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87450" y="5734050"/>
            <a:ext cx="5966377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>
                <a:solidFill>
                  <a:schemeClr val="accent2"/>
                </a:solidFill>
              </a:rPr>
              <a:t>Ο γιατρός </a:t>
            </a:r>
            <a:r>
              <a:rPr lang="el-GR" dirty="0" smtClean="0">
                <a:solidFill>
                  <a:schemeClr val="accent2"/>
                </a:solidFill>
              </a:rPr>
              <a:t>σας θα σας δώσει έγγραφο </a:t>
            </a:r>
            <a:r>
              <a:rPr lang="el-GR" dirty="0">
                <a:solidFill>
                  <a:schemeClr val="accent2"/>
                </a:solidFill>
              </a:rPr>
              <a:t>που θα δηλώνει </a:t>
            </a:r>
          </a:p>
          <a:p>
            <a:r>
              <a:rPr lang="el-GR" dirty="0">
                <a:solidFill>
                  <a:schemeClr val="accent2"/>
                </a:solidFill>
              </a:rPr>
              <a:t>ότι είναι υποχρεωτικός ο κτηνιατρικός έλεγχος στο ζώο.</a:t>
            </a:r>
            <a:r>
              <a:rPr lang="el-GR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250825" y="1557338"/>
            <a:ext cx="8640763" cy="43195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Font typeface="Wingdings 3" pitchFamily="18" charset="2"/>
              <a:buNone/>
            </a:pPr>
            <a:r>
              <a:rPr lang="el-GR" sz="1800" u="sng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Θα πρέπει να καταβληθεί κάθε δυνατή προσπάθεια </a:t>
            </a:r>
            <a:r>
              <a:rPr lang="el-GR" sz="1800" u="sng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να </a:t>
            </a:r>
            <a:r>
              <a:rPr lang="el-GR" sz="1800" u="sng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τεθεί το ζώο υπό παρακολούθηση το συντομότερο </a:t>
            </a:r>
            <a:r>
              <a:rPr lang="el-GR" sz="1800" u="sng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δυνατό!</a:t>
            </a:r>
            <a:endParaRPr lang="el-GR" sz="1800" u="sng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marL="0" indent="0" algn="just">
              <a:buFont typeface="Wingdings 3" pitchFamily="18" charset="2"/>
              <a:buNone/>
            </a:pPr>
            <a:endParaRPr lang="el-GR" sz="1800" u="sng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indent="0" algn="just">
              <a:buFont typeface="Wingdings 3" pitchFamily="18" charset="2"/>
              <a:buNone/>
            </a:pPr>
            <a:r>
              <a:rPr lang="el-GR" sz="18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Η παρακολούθηση του ζώου </a:t>
            </a:r>
            <a:r>
              <a:rPr lang="el-GR" sz="18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συνεχίζεται για15 </a:t>
            </a:r>
            <a:r>
              <a:rPr lang="el-GR" sz="18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μέρες από την ημέρα της έκθεσης. </a:t>
            </a:r>
          </a:p>
          <a:p>
            <a:pPr marL="0" indent="0" algn="just">
              <a:buFont typeface="Wingdings 3" pitchFamily="18" charset="2"/>
              <a:buNone/>
            </a:pPr>
            <a:r>
              <a:rPr lang="el-GR" sz="18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Αν στο διάστημα αυτό το ζώο δεν αρρωστήσει ή πεθάνει, τότε δεν υπάρχει κανένας κίνδυνος μετάδοσης </a:t>
            </a:r>
            <a:r>
              <a:rPr lang="el-GR" sz="18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λύσσας τη </a:t>
            </a:r>
            <a:r>
              <a:rPr lang="el-GR" sz="18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χρονική στιγμή της έκθεσης.</a:t>
            </a:r>
          </a:p>
          <a:p>
            <a:pPr marL="0" indent="0" algn="just">
              <a:buFont typeface="Wingdings 3" pitchFamily="18" charset="2"/>
              <a:buNone/>
            </a:pPr>
            <a:endParaRPr lang="el-GR" sz="1800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marL="0" indent="0" algn="just">
              <a:buFont typeface="Wingdings 3" pitchFamily="18" charset="2"/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Από τη στιγμή που το ζώο τεθεί υπό παρακολούθηση </a:t>
            </a:r>
            <a:r>
              <a:rPr lang="el-GR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και κριθεί ότι δεν εμφανίζει εικόνα λυσσύποπτου</a:t>
            </a:r>
            <a:r>
              <a:rPr lang="el-GR" sz="1800" dirty="0" smtClean="0">
                <a:solidFill>
                  <a:srgbClr val="105766"/>
                </a:solidFill>
                <a:latin typeface="Arial" charset="0"/>
                <a:cs typeface="Arial" charset="0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από τον κτηνίατρο</a:t>
            </a:r>
            <a:r>
              <a:rPr lang="el-GR" sz="1800" dirty="0" smtClean="0">
                <a:solidFill>
                  <a:srgbClr val="105766"/>
                </a:solidFill>
                <a:latin typeface="Arial" charset="0"/>
                <a:cs typeface="Arial" charset="0"/>
              </a:rPr>
              <a:t>:</a:t>
            </a:r>
            <a:endParaRPr lang="el-GR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lnSpc>
                <a:spcPct val="110000"/>
              </a:lnSpc>
              <a:spcBef>
                <a:spcPts val="300"/>
              </a:spcBef>
              <a:buClr>
                <a:srgbClr val="78D6EA"/>
              </a:buClr>
              <a:buSzPct val="130000"/>
              <a:buFont typeface="Wingdings" pitchFamily="2" charset="2"/>
              <a:buChar char="ü"/>
            </a:pPr>
            <a:r>
              <a:rPr lang="el-GR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Δεν </a:t>
            </a:r>
            <a:r>
              <a:rPr lang="el-GR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χρειάζεται </a:t>
            </a:r>
            <a:r>
              <a:rPr lang="el-GR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να χορηγηθεί στον εκτεθειμένο φαρμακευτική αγωγή (εμβόλιο με ή χωρίς ορό). </a:t>
            </a:r>
          </a:p>
          <a:p>
            <a:pPr lvl="1" algn="just">
              <a:buClr>
                <a:srgbClr val="78D6EA"/>
              </a:buClr>
              <a:buSzPct val="130000"/>
              <a:buFont typeface="Wingdings" pitchFamily="2" charset="2"/>
              <a:buChar char="ü"/>
            </a:pPr>
            <a:r>
              <a:rPr lang="el-GR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Αν η αγωγή είχε ήδη ξεκινήσει, θα πρέπει να διακοπεί. </a:t>
            </a:r>
          </a:p>
          <a:p>
            <a:pPr marL="0" indent="0" algn="just">
              <a:spcBef>
                <a:spcPts val="325"/>
              </a:spcBef>
              <a:buClr>
                <a:srgbClr val="78D6EA"/>
              </a:buClr>
              <a:buSzPct val="130000"/>
              <a:buFont typeface="Wingdings" pitchFamily="2" charset="2"/>
              <a:buChar char="ü"/>
            </a:pPr>
            <a:endParaRPr lang="el-GR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403350" y="333375"/>
            <a:ext cx="741712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latin typeface="Arial Narrow" pitchFamily="34" charset="0"/>
              </a:rPr>
              <a:t>ΚΤΗΝΙΑΤΡΙΚΗ ΠΑΡΑΚΟΛΟΥΘΗΣΗ ΖΩΟΥ </a:t>
            </a:r>
          </a:p>
          <a:p>
            <a:pPr algn="ctr"/>
            <a:r>
              <a:rPr lang="el-GR" sz="2400" b="1" dirty="0">
                <a:latin typeface="Arial Narrow" pitchFamily="34" charset="0"/>
              </a:rPr>
              <a:t>με το οποίο υπήρξε επικίνδυνη επαφή </a:t>
            </a:r>
            <a:endParaRPr lang="el-GR" sz="2400" b="1" dirty="0" smtClean="0">
              <a:latin typeface="Arial Narrow" pitchFamily="34" charset="0"/>
            </a:endParaRPr>
          </a:p>
          <a:p>
            <a:pPr algn="ctr"/>
            <a:r>
              <a:rPr lang="el-GR" sz="2400" b="1" dirty="0" smtClean="0">
                <a:latin typeface="Arial Narrow" pitchFamily="34" charset="0"/>
              </a:rPr>
              <a:t>(</a:t>
            </a:r>
            <a:r>
              <a:rPr lang="el-GR" sz="2400" b="1" dirty="0">
                <a:latin typeface="Arial Narrow" pitchFamily="34" charset="0"/>
              </a:rPr>
              <a:t>δάγκωμα ή γρατζούνισμα) </a:t>
            </a:r>
          </a:p>
        </p:txBody>
      </p:sp>
      <p:pic>
        <p:nvPicPr>
          <p:cNvPr id="20483" name="Picture 4" descr="https://encrypted-tbn3.gstatic.com/images?q=tbn:ANd9GcTezXGdHGJBQXNZuEVkUYuenqTXWRhWmDMPYx6EKnytFM0YXd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5229225"/>
            <a:ext cx="1873250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038" y="981075"/>
            <a:ext cx="8715375" cy="5184775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el-GR" sz="1600" dirty="0" smtClean="0">
                <a:latin typeface="Arial Narrow" pitchFamily="34" charset="0"/>
              </a:rPr>
              <a:t>Σκοπός η ανοσία στις αλεπούδες και η αποτροπή εξάπλωσης της </a:t>
            </a:r>
            <a:r>
              <a:rPr lang="el-GR" sz="1600" dirty="0" smtClean="0">
                <a:latin typeface="Arial Narrow" pitchFamily="34" charset="0"/>
              </a:rPr>
              <a:t>λύσσας.</a:t>
            </a:r>
            <a:endParaRPr lang="el-GR" sz="1600" dirty="0" smtClean="0">
              <a:latin typeface="Arial Narrow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l-GR" sz="1600" dirty="0" smtClean="0">
                <a:latin typeface="Arial Narrow" pitchFamily="34" charset="0"/>
              </a:rPr>
              <a:t>Η διανομή γίνεται </a:t>
            </a:r>
            <a:r>
              <a:rPr lang="el-GR" sz="1600" u="sng" dirty="0" smtClean="0">
                <a:latin typeface="Arial Narrow" pitchFamily="34" charset="0"/>
              </a:rPr>
              <a:t>από αέρος</a:t>
            </a:r>
            <a:r>
              <a:rPr lang="el-GR" sz="1600" dirty="0" smtClean="0">
                <a:latin typeface="Arial Narrow" pitchFamily="34" charset="0"/>
              </a:rPr>
              <a:t> με ελικόπτερο ή με αεροσκάφη.</a:t>
            </a:r>
            <a:endParaRPr lang="el-GR" sz="1600" u="sng" dirty="0" smtClean="0">
              <a:latin typeface="Arial Narrow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l-GR" sz="1600" u="sng" dirty="0" smtClean="0">
                <a:latin typeface="Arial Narrow" pitchFamily="34" charset="0"/>
              </a:rPr>
              <a:t>Περίοδος εφαρμογής</a:t>
            </a:r>
            <a:r>
              <a:rPr lang="el-GR" sz="1600" dirty="0" smtClean="0">
                <a:latin typeface="Arial Narrow" pitchFamily="34" charset="0"/>
              </a:rPr>
              <a:t>: άνοιξη και φθινόπωρο.</a:t>
            </a:r>
          </a:p>
          <a:p>
            <a:pPr algn="just">
              <a:buFont typeface="Arial" charset="0"/>
              <a:buChar char="•"/>
            </a:pPr>
            <a:r>
              <a:rPr lang="el-GR" sz="1600" u="sng" dirty="0" smtClean="0">
                <a:latin typeface="Arial Narrow" pitchFamily="34" charset="0"/>
              </a:rPr>
              <a:t>Περιοχές που εξαιρούνται</a:t>
            </a:r>
            <a:r>
              <a:rPr lang="el-GR" sz="1600" dirty="0" smtClean="0">
                <a:latin typeface="Arial Narrow" pitchFamily="34" charset="0"/>
              </a:rPr>
              <a:t>: αστικές, περιαστικές, επιφάνειες υδάτων, δρόμοι, κτίρια</a:t>
            </a:r>
            <a:r>
              <a:rPr lang="en-US" sz="1600" dirty="0" smtClean="0">
                <a:latin typeface="Arial Narrow" pitchFamily="34" charset="0"/>
              </a:rPr>
              <a:t>.</a:t>
            </a:r>
            <a:endParaRPr lang="el-GR" sz="1600" dirty="0" smtClean="0">
              <a:latin typeface="Arial Narrow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l-GR" sz="1600" u="sng" dirty="0" smtClean="0">
                <a:latin typeface="Arial Narrow" pitchFamily="34" charset="0"/>
              </a:rPr>
              <a:t>Πυκνότητα δολωμάτων</a:t>
            </a:r>
            <a:r>
              <a:rPr lang="el-GR" sz="1600" dirty="0" smtClean="0">
                <a:latin typeface="Arial Narrow" pitchFamily="34" charset="0"/>
              </a:rPr>
              <a:t>: περίπου 25/τετραγωνικό χλμ.</a:t>
            </a:r>
          </a:p>
          <a:p>
            <a:pPr algn="just">
              <a:buFont typeface="Arial" charset="0"/>
              <a:buChar char="•"/>
            </a:pPr>
            <a:r>
              <a:rPr lang="el-GR" sz="1600" u="sng" dirty="0" smtClean="0">
                <a:latin typeface="Arial Narrow" pitchFamily="34" charset="0"/>
              </a:rPr>
              <a:t>Πολλαπλές ρίψεις </a:t>
            </a:r>
            <a:r>
              <a:rPr lang="el-GR" sz="1600" dirty="0" smtClean="0">
                <a:latin typeface="Arial Narrow" pitchFamily="34" charset="0"/>
              </a:rPr>
              <a:t>ανάλογα με την </a:t>
            </a:r>
            <a:r>
              <a:rPr lang="el-GR" sz="1600" dirty="0" smtClean="0">
                <a:latin typeface="Arial Narrow" pitchFamily="34" charset="0"/>
              </a:rPr>
              <a:t>πορεία, τις καιρικές συνθήκες κλπ.</a:t>
            </a:r>
            <a:endParaRPr lang="el-GR" sz="1600" u="sng" dirty="0" smtClean="0">
              <a:latin typeface="Arial Narrow" pitchFamily="34" charset="0"/>
            </a:endParaRPr>
          </a:p>
          <a:p>
            <a:pPr algn="just">
              <a:buFont typeface="Wingdings 3" pitchFamily="18" charset="2"/>
              <a:buNone/>
            </a:pPr>
            <a:endParaRPr lang="el-GR" sz="1600" u="sng" dirty="0" smtClean="0">
              <a:latin typeface="Arial Narrow" pitchFamily="34" charset="0"/>
            </a:endParaRPr>
          </a:p>
          <a:p>
            <a:pPr algn="just">
              <a:buFont typeface="Wingdings 3" pitchFamily="18" charset="2"/>
              <a:buNone/>
            </a:pPr>
            <a:endParaRPr lang="el-GR" sz="1600" u="sng" dirty="0" smtClean="0">
              <a:latin typeface="Arial Narrow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l-GR" sz="1600" dirty="0" smtClean="0">
                <a:latin typeface="Arial Narrow" pitchFamily="34" charset="0"/>
              </a:rPr>
              <a:t>Κατά την περίοδο </a:t>
            </a:r>
            <a:r>
              <a:rPr lang="el-GR" sz="1600" dirty="0" smtClean="0">
                <a:latin typeface="Arial Narrow" pitchFamily="34" charset="0"/>
              </a:rPr>
              <a:t>διανομής εμβολίων-δολωμάτων πρέπει </a:t>
            </a:r>
            <a:r>
              <a:rPr lang="el-GR" sz="1600" dirty="0" smtClean="0">
                <a:latin typeface="Arial Narrow" pitchFamily="34" charset="0"/>
              </a:rPr>
              <a:t>να </a:t>
            </a:r>
            <a:r>
              <a:rPr lang="el-GR" sz="1600" dirty="0" smtClean="0">
                <a:latin typeface="Arial Narrow" pitchFamily="34" charset="0"/>
              </a:rPr>
              <a:t>ενημερώνονται συστηματικά: </a:t>
            </a:r>
            <a:endParaRPr lang="el-GR" sz="1600" dirty="0" smtClean="0">
              <a:latin typeface="Arial Narrow" pitchFamily="34" charset="0"/>
            </a:endParaRPr>
          </a:p>
          <a:p>
            <a:pPr lvl="1" algn="just">
              <a:buFont typeface="Arial" charset="0"/>
              <a:buChar char="•"/>
            </a:pPr>
            <a:r>
              <a:rPr lang="el-GR" sz="1600" dirty="0" smtClean="0">
                <a:latin typeface="Arial Narrow" pitchFamily="34" charset="0"/>
              </a:rPr>
              <a:t>Παιδιά σε αγροτικές περιοχές </a:t>
            </a:r>
            <a:endParaRPr lang="el-GR" sz="1600" dirty="0" smtClean="0">
              <a:latin typeface="Arial Narrow" pitchFamily="34" charset="0"/>
            </a:endParaRPr>
          </a:p>
          <a:p>
            <a:pPr lvl="1" algn="just">
              <a:buFont typeface="Arial" charset="0"/>
              <a:buChar char="•"/>
            </a:pPr>
            <a:r>
              <a:rPr lang="el-GR" sz="1600" dirty="0" smtClean="0">
                <a:latin typeface="Arial Narrow" pitchFamily="34" charset="0"/>
              </a:rPr>
              <a:t>Κυνηγοί</a:t>
            </a:r>
          </a:p>
          <a:p>
            <a:pPr lvl="1" algn="just">
              <a:buFont typeface="Arial" charset="0"/>
              <a:buChar char="•"/>
            </a:pPr>
            <a:r>
              <a:rPr lang="el-GR" sz="1600" dirty="0" smtClean="0">
                <a:latin typeface="Arial Narrow" pitchFamily="34" charset="0"/>
              </a:rPr>
              <a:t>Περιπατητές / Ορειβάτες</a:t>
            </a:r>
          </a:p>
          <a:p>
            <a:pPr lvl="1" algn="just">
              <a:buFont typeface="Arial" charset="0"/>
              <a:buChar char="•"/>
            </a:pPr>
            <a:r>
              <a:rPr lang="el-GR" sz="1600" dirty="0" smtClean="0">
                <a:latin typeface="Arial Narrow" pitchFamily="34" charset="0"/>
              </a:rPr>
              <a:t>Φυσιολάτρες </a:t>
            </a:r>
          </a:p>
          <a:p>
            <a:pPr lvl="1" algn="just">
              <a:buFont typeface="Arial" charset="0"/>
              <a:buChar char="•"/>
            </a:pPr>
            <a:r>
              <a:rPr lang="el-GR" sz="1600" dirty="0" smtClean="0">
                <a:latin typeface="Arial Narrow" pitchFamily="34" charset="0"/>
              </a:rPr>
              <a:t>Φιλοζωικές οργανώσεις κ.λ.π.</a:t>
            </a:r>
          </a:p>
          <a:p>
            <a:pPr lvl="1" algn="just">
              <a:buFont typeface="Arial" charset="0"/>
              <a:buChar char="•"/>
            </a:pPr>
            <a:r>
              <a:rPr lang="el-GR" sz="1600" b="1" dirty="0" smtClean="0">
                <a:latin typeface="Arial Narrow" pitchFamily="34" charset="0"/>
              </a:rPr>
              <a:t>Γενικά όλοι οι </a:t>
            </a:r>
            <a:r>
              <a:rPr lang="el-GR" sz="1600" b="1" dirty="0" smtClean="0">
                <a:latin typeface="Arial Narrow" pitchFamily="34" charset="0"/>
              </a:rPr>
              <a:t>κάτοικοι </a:t>
            </a:r>
            <a:r>
              <a:rPr lang="el-GR" sz="1600" b="1" dirty="0" smtClean="0">
                <a:latin typeface="Arial Narrow" pitchFamily="34" charset="0"/>
              </a:rPr>
              <a:t>περιοχών όπου </a:t>
            </a:r>
            <a:r>
              <a:rPr lang="el-GR" sz="1600" b="1" dirty="0" smtClean="0">
                <a:latin typeface="Arial Narrow" pitchFamily="34" charset="0"/>
              </a:rPr>
              <a:t>γίνονται ρίψεις </a:t>
            </a:r>
            <a:r>
              <a:rPr lang="el-GR" sz="1600" b="1" dirty="0" smtClean="0">
                <a:latin typeface="Arial Narrow" pitchFamily="34" charset="0"/>
              </a:rPr>
              <a:t>πρέπει </a:t>
            </a:r>
            <a:r>
              <a:rPr lang="el-GR" sz="1600" b="1" dirty="0" smtClean="0">
                <a:latin typeface="Arial Narrow" pitchFamily="34" charset="0"/>
              </a:rPr>
              <a:t>να </a:t>
            </a:r>
            <a:r>
              <a:rPr lang="el-GR" sz="1600" b="1" dirty="0" smtClean="0">
                <a:latin typeface="Arial Narrow" pitchFamily="34" charset="0"/>
              </a:rPr>
              <a:t>ενημερώνονται  συστηματικά για 			να </a:t>
            </a:r>
            <a:r>
              <a:rPr lang="el-GR" sz="1600" b="1" dirty="0" smtClean="0">
                <a:latin typeface="Arial Narrow" pitchFamily="34" charset="0"/>
              </a:rPr>
              <a:t>αποφεύγονται  επαφές  με τα </a:t>
            </a:r>
            <a:r>
              <a:rPr lang="el-GR" sz="1600" b="1" dirty="0" smtClean="0">
                <a:latin typeface="Arial Narrow" pitchFamily="34" charset="0"/>
              </a:rPr>
              <a:t>εμβόλια – δολώματα!</a:t>
            </a:r>
            <a:endParaRPr lang="el-GR" sz="1600" b="1" dirty="0" smtClean="0">
              <a:latin typeface="Arial Narrow" pitchFamily="34" charset="0"/>
            </a:endParaRPr>
          </a:p>
          <a:p>
            <a:pPr algn="just">
              <a:buFont typeface="Wingdings 3" pitchFamily="18" charset="2"/>
              <a:buNone/>
            </a:pPr>
            <a:endParaRPr lang="el-GR" sz="1600" b="1" dirty="0" smtClean="0">
              <a:latin typeface="Arial Narrow" pitchFamily="34" charset="0"/>
            </a:endParaRPr>
          </a:p>
        </p:txBody>
      </p:sp>
      <p:sp>
        <p:nvSpPr>
          <p:cNvPr id="84995" name="1 - Τίτλος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7809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1"/>
                </a:solidFill>
                <a:latin typeface="Arial Narrow" pitchFamily="34" charset="0"/>
              </a:rPr>
              <a:t>Εμβολιασμός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A</a:t>
            </a:r>
            <a:r>
              <a:rPr lang="el-GR" dirty="0" smtClean="0">
                <a:solidFill>
                  <a:schemeClr val="tx1"/>
                </a:solidFill>
                <a:latin typeface="Arial Narrow" pitchFamily="34" charset="0"/>
              </a:rPr>
              <a:t>λεπούδων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94065"/>
            <a:ext cx="2286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4975" y="980728"/>
            <a:ext cx="2359025" cy="20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2275" y="836613"/>
            <a:ext cx="2359025" cy="20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5" name="1 - Τίτλος"/>
          <p:cNvSpPr>
            <a:spLocks noGrp="1"/>
          </p:cNvSpPr>
          <p:nvPr>
            <p:ph type="title" idx="4294967295"/>
          </p:nvPr>
        </p:nvSpPr>
        <p:spPr>
          <a:xfrm>
            <a:off x="539552" y="116632"/>
            <a:ext cx="8229600" cy="778098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1"/>
                </a:solidFill>
                <a:latin typeface="Arial Narrow" pitchFamily="34" charset="0"/>
              </a:rPr>
              <a:t>Εμβολιασμός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A</a:t>
            </a:r>
            <a:r>
              <a:rPr lang="el-GR" dirty="0" smtClean="0">
                <a:solidFill>
                  <a:schemeClr val="tx1"/>
                </a:solidFill>
                <a:latin typeface="Arial Narrow" pitchFamily="34" charset="0"/>
              </a:rPr>
              <a:t>λεπούδων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223192" y="1340768"/>
            <a:ext cx="6941096" cy="41242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1400" dirty="0">
                <a:latin typeface="Arial Narrow" pitchFamily="34" charset="0"/>
                <a:cs typeface="+mn-cs"/>
              </a:rPr>
              <a:t>   </a:t>
            </a:r>
            <a:r>
              <a:rPr lang="el-GR" dirty="0">
                <a:latin typeface="Arial Narrow" pitchFamily="34" charset="0"/>
                <a:cs typeface="+mn-cs"/>
              </a:rPr>
              <a:t>Τα εμβόλια-δολώματα για τα άγρια ζώα περιέχουν </a:t>
            </a:r>
            <a:r>
              <a:rPr lang="el-GR" b="1" dirty="0">
                <a:latin typeface="Arial Narrow" pitchFamily="34" charset="0"/>
                <a:cs typeface="+mn-cs"/>
              </a:rPr>
              <a:t>ζωντανό εξασθενημένο </a:t>
            </a:r>
            <a:r>
              <a:rPr lang="el-GR" dirty="0">
                <a:latin typeface="Arial Narrow" pitchFamily="34" charset="0"/>
                <a:cs typeface="+mn-cs"/>
              </a:rPr>
              <a:t>ιό λύσσας, και αποτελούνται </a:t>
            </a:r>
            <a:r>
              <a:rPr lang="el-GR" dirty="0" smtClean="0">
                <a:latin typeface="Arial Narrow" pitchFamily="34" charset="0"/>
                <a:cs typeface="+mn-cs"/>
              </a:rPr>
              <a:t>από:</a:t>
            </a:r>
            <a:endParaRPr lang="el-GR" dirty="0">
              <a:latin typeface="Arial Narrow" pitchFamily="34" charset="0"/>
              <a:cs typeface="+mn-cs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b="1" dirty="0">
                <a:latin typeface="Arial Narrow" pitchFamily="34" charset="0"/>
                <a:cs typeface="+mn-cs"/>
              </a:rPr>
              <a:t>Μία κάψουλα </a:t>
            </a:r>
            <a:r>
              <a:rPr lang="el-GR" dirty="0">
                <a:latin typeface="Arial Narrow" pitchFamily="34" charset="0"/>
                <a:cs typeface="+mn-cs"/>
              </a:rPr>
              <a:t>με το υγρό αντιλυσσικό εμβόλιο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b="1" dirty="0">
                <a:latin typeface="Arial Narrow" pitchFamily="34" charset="0"/>
                <a:cs typeface="+mn-cs"/>
              </a:rPr>
              <a:t>Εξωτερικό σκληρό καφέ περίβλημα </a:t>
            </a:r>
            <a:r>
              <a:rPr lang="el-GR" dirty="0">
                <a:latin typeface="Arial Narrow" pitchFamily="34" charset="0"/>
                <a:cs typeface="+mn-cs"/>
              </a:rPr>
              <a:t>ελκυστικό για την αλεπού (οσμή ψαριού)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b="1" dirty="0" smtClean="0">
                <a:latin typeface="Arial Narrow" pitchFamily="34" charset="0"/>
                <a:cs typeface="+mn-cs"/>
              </a:rPr>
              <a:t>Σφραγίδα </a:t>
            </a:r>
            <a:r>
              <a:rPr lang="el-GR" b="1" dirty="0">
                <a:latin typeface="Arial Narrow" pitchFamily="34" charset="0"/>
                <a:cs typeface="+mn-cs"/>
              </a:rPr>
              <a:t>με εμφανή προειδοποίηση </a:t>
            </a:r>
            <a:r>
              <a:rPr lang="el-GR" dirty="0">
                <a:latin typeface="Arial Narrow" pitchFamily="34" charset="0"/>
                <a:cs typeface="+mn-cs"/>
              </a:rPr>
              <a:t>(προσοχή αντιλυσσικό εμβόλιο - μην αγγίζετε- τηλέφωνο επικοινωνίας).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>
                <a:latin typeface="Arial Narrow" pitchFamily="34" charset="0"/>
                <a:cs typeface="+mn-cs"/>
              </a:rPr>
              <a:t>   Το εμβόλιο είναι ανθεκτικό στο περιβάλλον για αρκετές ημέρες </a:t>
            </a:r>
            <a:r>
              <a:rPr lang="el-GR" dirty="0" smtClean="0">
                <a:latin typeface="Arial Narrow" pitchFamily="34" charset="0"/>
                <a:cs typeface="+mn-cs"/>
              </a:rPr>
              <a:t>(σε </a:t>
            </a:r>
            <a:r>
              <a:rPr lang="el-GR" dirty="0">
                <a:latin typeface="Arial Narrow" pitchFamily="34" charset="0"/>
                <a:cs typeface="+mn-cs"/>
              </a:rPr>
              <a:t>Θ 25</a:t>
            </a:r>
            <a:r>
              <a:rPr lang="el-GR" baseline="30000" dirty="0">
                <a:ln>
                  <a:solidFill>
                    <a:sysClr val="windowText" lastClr="000000"/>
                  </a:solidFill>
                </a:ln>
                <a:latin typeface="Arial Narrow" pitchFamily="34" charset="0"/>
                <a:cs typeface="+mn-cs"/>
              </a:rPr>
              <a:t>ο</a:t>
            </a:r>
            <a:r>
              <a:rPr lang="el-GR" dirty="0">
                <a:ln>
                  <a:solidFill>
                    <a:sysClr val="windowText" lastClr="000000"/>
                  </a:solidFill>
                </a:ln>
                <a:latin typeface="Arial Narrow" pitchFamily="34" charset="0"/>
                <a:cs typeface="+mn-cs"/>
              </a:rPr>
              <a:t> </a:t>
            </a:r>
            <a:r>
              <a:rPr lang="en-US" dirty="0">
                <a:latin typeface="Arial Narrow" pitchFamily="34" charset="0"/>
                <a:cs typeface="+mn-cs"/>
              </a:rPr>
              <a:t>C</a:t>
            </a:r>
            <a:r>
              <a:rPr lang="el-GR" dirty="0">
                <a:latin typeface="Arial Narrow" pitchFamily="34" charset="0"/>
                <a:cs typeface="+mn-cs"/>
              </a:rPr>
              <a:t>  για 7 ημέρες</a:t>
            </a:r>
            <a:r>
              <a:rPr lang="el-GR" dirty="0" smtClean="0">
                <a:latin typeface="Arial Narrow" pitchFamily="34" charset="0"/>
                <a:cs typeface="+mn-cs"/>
              </a:rPr>
              <a:t>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000" dirty="0">
                <a:latin typeface="Arial Narrow" pitchFamily="34" charset="0"/>
              </a:rPr>
              <a:t> </a:t>
            </a:r>
            <a:r>
              <a:rPr lang="el-GR" sz="2000" dirty="0" smtClean="0">
                <a:latin typeface="Arial Narrow" pitchFamily="34" charset="0"/>
              </a:rPr>
              <a:t>   </a:t>
            </a:r>
            <a:r>
              <a:rPr lang="el-GR" sz="2000" dirty="0" smtClean="0">
                <a:latin typeface="Arial Narrow" pitchFamily="34" charset="0"/>
              </a:rPr>
              <a:t>Το </a:t>
            </a:r>
            <a:r>
              <a:rPr lang="el-GR" sz="2000" dirty="0">
                <a:latin typeface="Arial Narrow" pitchFamily="34" charset="0"/>
              </a:rPr>
              <a:t>εμβόλιο-δόλωμα περιέχει ιδιαίτερα εξασθενημένο ιό λύσσας που δεν έχει προκαλέσει ποτέ νόσο στον άνθρωπο. </a:t>
            </a:r>
            <a:r>
              <a:rPr lang="el-GR" sz="2000" dirty="0" smtClean="0">
                <a:latin typeface="Arial Narrow" pitchFamily="34" charset="0"/>
              </a:rPr>
              <a:t>Όμως</a:t>
            </a:r>
            <a:r>
              <a:rPr lang="en-US" sz="2000" dirty="0" smtClean="0">
                <a:latin typeface="Arial Narrow" pitchFamily="34" charset="0"/>
              </a:rPr>
              <a:t>,</a:t>
            </a:r>
            <a:r>
              <a:rPr lang="el-GR" sz="2000" dirty="0" smtClean="0">
                <a:latin typeface="Arial Narrow" pitchFamily="34" charset="0"/>
              </a:rPr>
              <a:t> </a:t>
            </a:r>
            <a:r>
              <a:rPr lang="el-GR" sz="2000" b="1" dirty="0">
                <a:solidFill>
                  <a:srgbClr val="FF0000"/>
                </a:solidFill>
                <a:latin typeface="Arial Narrow" pitchFamily="34" charset="0"/>
                <a:cs typeface="+mn-cs"/>
              </a:rPr>
              <a:t>ε</a:t>
            </a:r>
            <a:r>
              <a:rPr lang="el-GR" sz="2000" b="1" dirty="0" smtClean="0">
                <a:solidFill>
                  <a:srgbClr val="FF0000"/>
                </a:solidFill>
                <a:latin typeface="Arial Narrow" pitchFamily="34" charset="0"/>
                <a:cs typeface="+mn-cs"/>
              </a:rPr>
              <a:t>παφή </a:t>
            </a:r>
            <a:r>
              <a:rPr lang="el-GR" sz="2000" b="1" dirty="0">
                <a:solidFill>
                  <a:srgbClr val="FF0000"/>
                </a:solidFill>
                <a:latin typeface="Arial Narrow" pitchFamily="34" charset="0"/>
                <a:cs typeface="+mn-cs"/>
              </a:rPr>
              <a:t>ανθρώπου με το εμβόλιο-δόλωμα </a:t>
            </a:r>
            <a:r>
              <a:rPr lang="el-GR" sz="2000" i="1" dirty="0">
                <a:solidFill>
                  <a:srgbClr val="FF0000"/>
                </a:solidFill>
                <a:latin typeface="Arial Narrow" pitchFamily="34" charset="0"/>
                <a:cs typeface="+mn-cs"/>
              </a:rPr>
              <a:t>(ιδιαίτερα </a:t>
            </a:r>
            <a:r>
              <a:rPr lang="el-GR" sz="2000" i="1" dirty="0" smtClean="0">
                <a:solidFill>
                  <a:srgbClr val="FF0000"/>
                </a:solidFill>
                <a:latin typeface="Arial Narrow" pitchFamily="34" charset="0"/>
                <a:cs typeface="+mn-cs"/>
              </a:rPr>
              <a:t>επαφή </a:t>
            </a:r>
            <a:r>
              <a:rPr lang="el-GR" sz="2000" i="1" dirty="0">
                <a:solidFill>
                  <a:srgbClr val="FF0000"/>
                </a:solidFill>
                <a:latin typeface="Arial Narrow" pitchFamily="34" charset="0"/>
                <a:cs typeface="+mn-cs"/>
              </a:rPr>
              <a:t>με το υγρό περιεχόμενο της κάψουλας</a:t>
            </a:r>
            <a:r>
              <a:rPr lang="el-GR" i="1" dirty="0">
                <a:solidFill>
                  <a:srgbClr val="FF0000"/>
                </a:solidFill>
                <a:latin typeface="Arial Narrow" pitchFamily="34" charset="0"/>
                <a:cs typeface="+mn-cs"/>
              </a:rPr>
              <a:t>) </a:t>
            </a:r>
            <a:r>
              <a:rPr lang="el-GR" sz="2000" b="1" dirty="0">
                <a:solidFill>
                  <a:srgbClr val="FF0000"/>
                </a:solidFill>
                <a:latin typeface="Arial Narrow" pitchFamily="34" charset="0"/>
                <a:cs typeface="+mn-cs"/>
              </a:rPr>
              <a:t>πρέπει να εκτιμηθεί από </a:t>
            </a:r>
            <a:r>
              <a:rPr lang="el-GR" sz="2000" b="1" dirty="0">
                <a:solidFill>
                  <a:srgbClr val="FF0000"/>
                </a:solidFill>
                <a:latin typeface="Arial Narrow" pitchFamily="34" charset="0"/>
                <a:cs typeface="+mn-cs"/>
              </a:rPr>
              <a:t>επαγγελματία </a:t>
            </a:r>
            <a:r>
              <a:rPr lang="el-GR" sz="2000" b="1" dirty="0" smtClean="0">
                <a:solidFill>
                  <a:srgbClr val="FF0000"/>
                </a:solidFill>
                <a:latin typeface="Arial Narrow" pitchFamily="34" charset="0"/>
                <a:cs typeface="+mn-cs"/>
              </a:rPr>
              <a:t>υγείας σε συνεργασία με το </a:t>
            </a:r>
            <a:r>
              <a:rPr lang="el-GR" sz="2000" b="1" dirty="0">
                <a:solidFill>
                  <a:srgbClr val="FF0000"/>
                </a:solidFill>
                <a:latin typeface="Arial Narrow" pitchFamily="34" charset="0"/>
                <a:cs typeface="+mn-cs"/>
              </a:rPr>
              <a:t>ΚΕΕΛΠΝΟ (</a:t>
            </a:r>
            <a:r>
              <a:rPr lang="el-GR" sz="2000" dirty="0">
                <a:solidFill>
                  <a:srgbClr val="FF0000"/>
                </a:solidFill>
                <a:latin typeface="Arial Narrow" pitchFamily="34" charset="0"/>
                <a:cs typeface="+mn-cs"/>
              </a:rPr>
              <a:t>τηλεφωνικά</a:t>
            </a:r>
            <a:r>
              <a:rPr lang="el-GR" sz="2000" b="1" dirty="0" smtClean="0">
                <a:solidFill>
                  <a:srgbClr val="FF0000"/>
                </a:solidFill>
                <a:latin typeface="Arial Narrow" pitchFamily="34" charset="0"/>
                <a:cs typeface="+mn-cs"/>
              </a:rPr>
              <a:t>). </a:t>
            </a:r>
            <a:endParaRPr lang="el-GR" sz="2000" b="1" dirty="0">
              <a:solidFill>
                <a:srgbClr val="FF0000"/>
              </a:solidFill>
              <a:latin typeface="Arial Narrow" pitchFamily="34" charset="0"/>
              <a:cs typeface="+mn-cs"/>
            </a:endParaRPr>
          </a:p>
        </p:txBody>
      </p:sp>
      <p:pic>
        <p:nvPicPr>
          <p:cNvPr id="3584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" y="5373216"/>
            <a:ext cx="2286000" cy="136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68972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ΡΟΗ ΕΝΕΡΓΕΙΩΝ ΕΝΗΜΕΡΩΤΙΚΩΝ ΠΑΡΕΜΒΑΣΕΩΝ</a:t>
            </a:r>
            <a:endParaRPr lang="el-GR" dirty="0"/>
          </a:p>
        </p:txBody>
      </p:sp>
      <p:sp>
        <p:nvSpPr>
          <p:cNvPr id="2" name="Στρογγυλεμένο ορθογώνιο 1"/>
          <p:cNvSpPr/>
          <p:nvPr/>
        </p:nvSpPr>
        <p:spPr>
          <a:xfrm>
            <a:off x="4860032" y="4653136"/>
            <a:ext cx="367240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sz="2400" b="1" dirty="0">
                <a:solidFill>
                  <a:schemeClr val="tx1"/>
                </a:solidFill>
                <a:latin typeface="Arial Narrow" pitchFamily="34" charset="0"/>
              </a:rPr>
              <a:t>ΑΠΟΣΤΟΛΗ ΕΝΤΥΠΟΥ ΥΛΟΠΟΙΗΣΗΣ ΣΤΟ ΚΕ.ΕΛ.Π.ΝΟ.</a:t>
            </a:r>
          </a:p>
        </p:txBody>
      </p:sp>
      <p:sp>
        <p:nvSpPr>
          <p:cNvPr id="6" name="Στρογγυλεμένο ορθογώνιο 5"/>
          <p:cNvSpPr/>
          <p:nvPr/>
        </p:nvSpPr>
        <p:spPr>
          <a:xfrm>
            <a:off x="755576" y="4653136"/>
            <a:ext cx="381642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ΜΑΘΗΤΕΣ - ΓΟΝΕΙΣ</a:t>
            </a:r>
            <a:endParaRPr lang="el-GR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8" name="Ευθύγραμμο βέλος σύνδεσης 7"/>
          <p:cNvCxnSpPr/>
          <p:nvPr/>
        </p:nvCxnSpPr>
        <p:spPr>
          <a:xfrm flipH="1">
            <a:off x="2339752" y="4221088"/>
            <a:ext cx="1080120" cy="432048"/>
          </a:xfrm>
          <a:prstGeom prst="straightConnector1">
            <a:avLst/>
          </a:prstGeom>
          <a:ln w="50800" cmpd="sng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/>
          <p:cNvCxnSpPr/>
          <p:nvPr/>
        </p:nvCxnSpPr>
        <p:spPr>
          <a:xfrm>
            <a:off x="6372200" y="3423962"/>
            <a:ext cx="936104" cy="1229174"/>
          </a:xfrm>
          <a:prstGeom prst="straightConnector1">
            <a:avLst/>
          </a:prstGeom>
          <a:ln w="63500" cmpd="sng">
            <a:solidFill>
              <a:schemeClr val="tx1">
                <a:alpha val="99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683568" y="1340768"/>
            <a:ext cx="8136904" cy="4896544"/>
          </a:xfr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l-GR" sz="2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l-GR" sz="3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Κέντρο Ελέγχου και Πρόληψης Νοσημάτων (ΚΕΕΛΠΝΟ)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l-GR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ΤΗΛ. 210 – 5212000</a:t>
            </a:r>
            <a:endParaRPr lang="en-US" sz="2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None/>
              <a:defRPr/>
            </a:pPr>
            <a:r>
              <a:rPr lang="el-GR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l-GR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hlinkClick r:id="rId2"/>
              </a:rPr>
              <a:t>www.keelpno.gr</a:t>
            </a:r>
            <a:endParaRPr lang="en-US" sz="2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None/>
              <a:defRPr/>
            </a:pPr>
            <a:r>
              <a:rPr lang="en-US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e</a:t>
            </a:r>
            <a:r>
              <a:rPr lang="el-GR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mail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l-GR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: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hlinkClick r:id="rId3"/>
              </a:rPr>
              <a:t>info@keelpno.gr</a:t>
            </a:r>
            <a:endParaRPr lang="en-US" sz="2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None/>
              <a:defRPr/>
            </a:pPr>
            <a:endParaRPr lang="el-GR" sz="2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l-GR" sz="2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l-GR" sz="26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ΚΕΕΛΠΝΟ </a:t>
            </a:r>
            <a:r>
              <a:rPr lang="el-GR" sz="26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ΘΕΣΣΑΛΟΝΙΚΗΣ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l-GR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  </a:t>
            </a:r>
            <a:r>
              <a:rPr lang="el-GR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ΤΗΛ</a:t>
            </a:r>
            <a:r>
              <a:rPr lang="el-GR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. 2310-229139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l-GR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&amp; 2310-243363</a:t>
            </a:r>
            <a:endParaRPr lang="en-US" sz="2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None/>
              <a:defRPr/>
            </a:pPr>
            <a:r>
              <a:rPr lang="en-US" sz="2100" dirty="0">
                <a:latin typeface="Arial Narrow" pitchFamily="34" charset="0"/>
                <a:hlinkClick r:id="rId4"/>
              </a:rPr>
              <a:t>www.keelpno.gr/el</a:t>
            </a:r>
            <a:r>
              <a:rPr lang="el-GR" sz="2100" dirty="0">
                <a:latin typeface="Arial Narrow" pitchFamily="34" charset="0"/>
                <a:hlinkClick r:id="rId4"/>
              </a:rPr>
              <a:t>-</a:t>
            </a:r>
            <a:r>
              <a:rPr lang="en-US" sz="2100" dirty="0">
                <a:latin typeface="Arial Narrow" pitchFamily="34" charset="0"/>
                <a:hlinkClick r:id="rId4"/>
              </a:rPr>
              <a:t>gr/</a:t>
            </a:r>
            <a:r>
              <a:rPr lang="el-GR" sz="2100" dirty="0" err="1">
                <a:latin typeface="Arial Narrow" pitchFamily="34" charset="0"/>
                <a:hlinkClick r:id="rId4"/>
              </a:rPr>
              <a:t>δομέςλειτουργίες</a:t>
            </a:r>
            <a:r>
              <a:rPr lang="el-GR" sz="2100" dirty="0">
                <a:latin typeface="Arial Narrow" pitchFamily="34" charset="0"/>
                <a:hlinkClick r:id="rId4"/>
              </a:rPr>
              <a:t>/</a:t>
            </a:r>
            <a:r>
              <a:rPr lang="en-US" sz="2100" dirty="0">
                <a:latin typeface="Arial Narrow" pitchFamily="34" charset="0"/>
                <a:hlinkClick r:id="rId4"/>
              </a:rPr>
              <a:t>keelpno_thessalonikis.aspx</a:t>
            </a:r>
            <a:endParaRPr lang="en-US" sz="2100" dirty="0">
              <a:latin typeface="Arial Narrow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l-GR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                 email</a:t>
            </a:r>
            <a:r>
              <a:rPr lang="el-GR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: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hlinkClick r:id="rId5"/>
              </a:rPr>
              <a:t>keelpno.thess@keelpno.gr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l-GR" sz="2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l-GR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  </a:t>
            </a:r>
            <a:r>
              <a:rPr lang="el-GR" sz="24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Κέντρο </a:t>
            </a:r>
            <a:r>
              <a:rPr lang="el-GR" sz="24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Επιχειρήσεων (ΚΕΠΙΧ) </a:t>
            </a:r>
            <a:r>
              <a:rPr lang="el-GR" sz="24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ΚΕΕΛΠΝΟ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l-GR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                 ΤΗΛ.210 – 5212054</a:t>
            </a:r>
            <a:endParaRPr lang="en-US" sz="2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l-GR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     </a:t>
            </a:r>
            <a:r>
              <a:rPr lang="el-GR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email</a:t>
            </a:r>
            <a:r>
              <a:rPr lang="el-GR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: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hlinkClick r:id="rId6"/>
              </a:rPr>
              <a:t>kepix@keelpno.gr</a:t>
            </a:r>
            <a:endParaRPr lang="el-GR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l-GR" sz="2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7282" y="333375"/>
            <a:ext cx="5401022" cy="6477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ΠΛΗΡΟΦΟΡΙΕΣ</a:t>
            </a:r>
            <a:endParaRPr lang="el-GR" sz="40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03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Συγκέντρωση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Συγκέντρωση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Συγκέντρωση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Συγκέντρωση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872</TotalTime>
  <Words>712</Words>
  <Application>Microsoft Office PowerPoint</Application>
  <PresentationFormat>Προβολή στην οθόνη (4:3)</PresentationFormat>
  <Paragraphs>91</Paragraphs>
  <Slides>10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Συγκέντρωση</vt:lpstr>
      <vt:lpstr> Μέτρα Πρόληψης της Λύσσας</vt:lpstr>
      <vt:lpstr>     Μέτρα  αποφυγής πιθανής έκθεσης  στον ιό της λύσσας </vt:lpstr>
      <vt:lpstr>Παρουσίαση του PowerPoint</vt:lpstr>
      <vt:lpstr>Παρουσίαση του PowerPoint</vt:lpstr>
      <vt:lpstr>Παρουσίαση του PowerPoint</vt:lpstr>
      <vt:lpstr>Εμβολιασμός Aλεπούδων</vt:lpstr>
      <vt:lpstr>Εμβολιασμός Aλεπούδων</vt:lpstr>
      <vt:lpstr>ΡΟΗ ΕΝΕΡΓΕΙΩΝ ΕΝΗΜΕΡΩΤΙΚΩΝ ΠΑΡΕΜΒΑΣΕΩΝ</vt:lpstr>
      <vt:lpstr>ΠΛΗΡΟΦΟΡΙΕΣ</vt:lpstr>
      <vt:lpstr>Ευχαριστούμε για την προσοχή σας!  www.keelpno.gr ακολουθήστε μας στο twitter @keelpno_gr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Λύσσα – Μέτρα πρόληψης</dc:title>
  <dc:creator>user</dc:creator>
  <cp:lastModifiedBy>Αγορίτσα Μπάκα</cp:lastModifiedBy>
  <cp:revision>112</cp:revision>
  <dcterms:modified xsi:type="dcterms:W3CDTF">2014-03-04T10:35:39Z</dcterms:modified>
</cp:coreProperties>
</file>