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8" r:id="rId2"/>
    <p:sldId id="259" r:id="rId3"/>
    <p:sldId id="260" r:id="rId4"/>
    <p:sldId id="261" r:id="rId5"/>
    <p:sldId id="262" r:id="rId6"/>
    <p:sldId id="263" r:id="rId7"/>
    <p:sldId id="264" r:id="rId8"/>
    <p:sldId id="286" r:id="rId9"/>
    <p:sldId id="287" r:id="rId10"/>
    <p:sldId id="284" r:id="rId11"/>
    <p:sldId id="285" r:id="rId12"/>
    <p:sldId id="282" r:id="rId13"/>
    <p:sldId id="283" r:id="rId14"/>
    <p:sldId id="265" r:id="rId15"/>
    <p:sldId id="266" r:id="rId16"/>
    <p:sldId id="268" r:id="rId17"/>
    <p:sldId id="269" r:id="rId18"/>
    <p:sldId id="270" r:id="rId19"/>
    <p:sldId id="271" r:id="rId20"/>
    <p:sldId id="272" r:id="rId21"/>
    <p:sldId id="288" r:id="rId22"/>
    <p:sldId id="278" r:id="rId23"/>
    <p:sldId id="280" r:id="rId24"/>
    <p:sldId id="279" r:id="rId25"/>
    <p:sldId id="281"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020"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8CBC7-0890-4C4E-ADF7-581760EBB99B}" type="datetimeFigureOut">
              <a:rPr lang="el-GR" smtClean="0"/>
              <a:pPr/>
              <a:t>11/2/2015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9FEA1B-D6A2-4638-861D-20DDBAC5B4E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c.europa.eu/information_society/activities/sip/index_en.htm"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www.saferinternet.org/"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4FE1D7F3-779B-44B4-B427-DA0562A911A8}" type="slidenum">
              <a:rPr lang="el-GR" smtClean="0"/>
              <a:pPr/>
              <a:t>1</a:t>
            </a:fld>
            <a:endParaRPr lang="el-GR"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C2A687B-5F4C-4C32-902C-36DD2EA2FEE2}" type="slidenum">
              <a:rPr lang="el-GR" smtClean="0"/>
              <a:pPr/>
              <a:t>2</a:t>
            </a:fld>
            <a:endParaRPr lang="el-GR"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l-GR" smtClean="0"/>
              <a:t>Είναι σημαντικό να αντιληφθούμε ότι τα παιδιά μας είναι οι «</a:t>
            </a:r>
            <a:r>
              <a:rPr lang="el-GR" b="1" smtClean="0"/>
              <a:t>ψηφιακοί γηγενείς</a:t>
            </a:r>
            <a:r>
              <a:rPr lang="el-GR" smtClean="0"/>
              <a:t>». Για αυτά το Διαδίκτυο δεν είναι μια νέα τεχνολογία που εμφανίστηκε για να αλλάξει την καθημερινότητά τους, ΕΙΝΑΙ η καθημερινότητά τους. Εμείς, λοιπόν, οι «ψηφιακοί μετανάστες» οφείλουμε να προσαρμοστούμε στα νέα δεδομένα ώστε να είμαστε σε θέση να κατανοήσουμε και να προφυλάξουμε τα παιδιά μας από τους νέους κινδύνους που εμφανίστηκαν στο προσκήνιο, απολαμβάνοντας παράλληλα τα πολλαπλά οφέλη του Διαδικτύου. </a:t>
            </a:r>
            <a:br>
              <a:rPr lang="el-GR" smtClean="0"/>
            </a:br>
            <a:r>
              <a:rPr lang="el-GR" smtClean="0"/>
              <a:t/>
            </a:r>
            <a:br>
              <a:rPr lang="el-GR" smtClean="0"/>
            </a:br>
            <a:r>
              <a:rPr lang="el-GR" smtClean="0"/>
              <a:t>Δεν χρειάζεται να είναι κανείς ειδικός ή μηχανικός πληροφορικής, χρειάζεται απλά εξοικείωση με τα διαδραστικά μέσα. Όπως πάντα, το κλειδί είναι η γνώση.  Eίναι βασικό να κατανοήσουμε ότι όλα τα προβλήματα που προβάλλονται σε σχέση με το Διαδίκτυο δεν εμφανίστηκαν τώρα, αλλά προϋπήρχαν του μέσου. Αυτό που άλλαξε είναι ο τρόπος που ένα πρόβλημα μπορεί να μας «χτυπήσει» την πόρτα, μέσα στο ίδιο μας το σπίτι, και μέσα από την οθόνη ενός υπολογιστή.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Θέση εικόνας διαφάνειας"/>
          <p:cNvSpPr>
            <a:spLocks noGrp="1" noRot="1" noChangeAspect="1" noTextEdit="1"/>
          </p:cNvSpPr>
          <p:nvPr>
            <p:ph type="sldImg"/>
          </p:nvPr>
        </p:nvSpPr>
        <p:spPr>
          <a:ln/>
        </p:spPr>
      </p:sp>
      <p:sp>
        <p:nvSpPr>
          <p:cNvPr id="23555" name="2 - Θέση σημειώσεων"/>
          <p:cNvSpPr>
            <a:spLocks noGrp="1"/>
          </p:cNvSpPr>
          <p:nvPr>
            <p:ph type="body" idx="1"/>
          </p:nvPr>
        </p:nvSpPr>
        <p:spPr>
          <a:noFill/>
          <a:ln/>
        </p:spPr>
        <p:txBody>
          <a:bodyPr/>
          <a:lstStyle/>
          <a:p>
            <a:endParaRPr lang="el-GR" smtClean="0"/>
          </a:p>
        </p:txBody>
      </p:sp>
      <p:sp>
        <p:nvSpPr>
          <p:cNvPr id="23556" name="3 - Θέση αριθμού διαφάνειας"/>
          <p:cNvSpPr>
            <a:spLocks noGrp="1"/>
          </p:cNvSpPr>
          <p:nvPr>
            <p:ph type="sldNum" sz="quarter" idx="5"/>
          </p:nvPr>
        </p:nvSpPr>
        <p:spPr>
          <a:noFill/>
        </p:spPr>
        <p:txBody>
          <a:bodyPr/>
          <a:lstStyle/>
          <a:p>
            <a:fld id="{3AF73587-E641-4718-AE51-5A7BA20A9476}" type="slidenum">
              <a:rPr lang="el-GR" smtClean="0"/>
              <a:pPr/>
              <a:t>9</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B529E91-C007-40CA-BF75-C913FD06379D}" type="slidenum">
              <a:rPr lang="el-GR" smtClean="0"/>
              <a:pPr/>
              <a:t>23</a:t>
            </a:fld>
            <a:endParaRPr lang="el-GR"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lnSpc>
                <a:spcPct val="80000"/>
              </a:lnSpc>
            </a:pPr>
            <a:r>
              <a:rPr lang="el-GR" sz="800" smtClean="0"/>
              <a:t>Η Δράση Ενημέρωσης </a:t>
            </a:r>
            <a:r>
              <a:rPr lang="el-GR" sz="800" i="1" smtClean="0"/>
              <a:t>Saferinternet.gr</a:t>
            </a:r>
            <a:r>
              <a:rPr lang="el-GR" sz="800" smtClean="0"/>
              <a:t> του Ελληνικού Κέντρου Ασφαλούς Διαδικτύου υλοποιούνται υπό την αιγίδα της </a:t>
            </a:r>
            <a:r>
              <a:rPr lang="el-GR" sz="800" u="sng" smtClean="0">
                <a:hlinkClick r:id="rId3"/>
              </a:rPr>
              <a:t>Ευρωπαϊκής Επιτροπής</a:t>
            </a:r>
            <a:r>
              <a:rPr lang="el-GR" sz="800" smtClean="0"/>
              <a:t> στο πλαίσιο του προγράμματος Safer Internet. </a:t>
            </a:r>
            <a:br>
              <a:rPr lang="el-GR" sz="800" smtClean="0"/>
            </a:br>
            <a:r>
              <a:rPr lang="el-GR" sz="800" smtClean="0"/>
              <a:t>Η δράση Saferinternet.gr αποτελεί τον εθνικό εκπρόσωπο του Πανευρωπαϊκού Δικτύου Εθνικών Κέντρων Ενημέρωσης και Επαγρύπνησης </a:t>
            </a:r>
            <a:r>
              <a:rPr lang="el-GR" sz="800" i="1" u="sng" smtClean="0">
                <a:hlinkClick r:id="rId4"/>
              </a:rPr>
              <a:t>Insafe</a:t>
            </a:r>
            <a:r>
              <a:rPr lang="el-GR" sz="800" smtClean="0"/>
              <a:t>, με 27 μέλη στην Ευρώπη. Στα πλαίσια του </a:t>
            </a:r>
            <a:r>
              <a:rPr lang="el-GR" sz="800" i="1" smtClean="0"/>
              <a:t>Insafe </a:t>
            </a:r>
            <a:r>
              <a:rPr lang="el-GR" sz="800" smtClean="0"/>
              <a:t>το </a:t>
            </a:r>
            <a:r>
              <a:rPr lang="el-GR" sz="800" i="1" smtClean="0"/>
              <a:t>Saferinternet.gr</a:t>
            </a:r>
            <a:r>
              <a:rPr lang="el-GR" sz="800" smtClean="0"/>
              <a:t> ανταλλάσει απόψεις, εμπειρίες, βέλτιστες πρακτικές και πληροφοριακό υλικό με τα άλλα Ευρωπαϊκά Κέντρα.</a:t>
            </a:r>
            <a:br>
              <a:rPr lang="el-GR" sz="800" smtClean="0"/>
            </a:br>
            <a:r>
              <a:rPr lang="el-GR" sz="800" smtClean="0"/>
              <a:t>Το </a:t>
            </a:r>
            <a:r>
              <a:rPr lang="el-GR" sz="800" i="1" smtClean="0"/>
              <a:t>Saferinternet.gr</a:t>
            </a:r>
            <a:r>
              <a:rPr lang="el-GR" sz="800" smtClean="0"/>
              <a:t> αποτελεί μια από τις τρεις δράσεις του Ελληνικού Κέντρου Ασφαλούς Διαδικτύου, δίπλα στην Γραμμή Καταγγελιών </a:t>
            </a:r>
            <a:r>
              <a:rPr lang="el-GR" sz="800" i="1" smtClean="0"/>
              <a:t>Safeline</a:t>
            </a:r>
            <a:r>
              <a:rPr lang="el-GR" sz="800" smtClean="0"/>
              <a:t> και τη Γραμμή Βοηθείας </a:t>
            </a:r>
            <a:r>
              <a:rPr lang="el-GR" sz="800" i="1" smtClean="0"/>
              <a:t>ΥποΣΤΗΡΙΖΩ</a:t>
            </a:r>
            <a:r>
              <a:rPr lang="el-GR" sz="800" smtClean="0"/>
              <a:t>.  </a:t>
            </a:r>
          </a:p>
          <a:p>
            <a:pPr eaLnBrk="1" hangingPunct="1">
              <a:lnSpc>
                <a:spcPct val="80000"/>
              </a:lnSpc>
            </a:pPr>
            <a:r>
              <a:rPr lang="el-GR" sz="800" smtClean="0"/>
              <a:t>Η Γραμμή αυτή απευθύνεται σε εφήβους και τις οικογένειές τους, παρέχοντας υποστήριξη και συμβουλές για θέματα που σχετίζονται με τη χρήση του Διαδικτύου, του κινητού τηλεφώνου και των ηλεκτρονικών παιχνιδιών (παρενόχληση, εξάρτηση, επιβλαβές περιεχόμενο, παιδοφιλία, κ.α.). </a:t>
            </a:r>
            <a:br>
              <a:rPr lang="el-GR" sz="800" smtClean="0"/>
            </a:br>
            <a:r>
              <a:rPr lang="el-GR" sz="800" smtClean="0"/>
              <a:t>Η Γραμμή Βοηθείας ΥποΣΤΗΡΙΖΩ 80011 80015 είναι χωρίς χρέωση για αστικές και υπεραστικές κλήσεις (με την υποστήριξη του ΟΤΕ). Στελεχώνεται από εξειδικευμένους παιδοψυχολόγους σε θέματα χρήσης – κατάχρησης διαδικτύου για τα παιδιά και τους εφήβους. Λειτουργεί στη Μονάδα Εφηβικής Υγείας (Μ.Ε.Υ.), στο Παράρτημα του Νοσοκομείου Παίδων «Π. &amp; Α. Κυριακού», </a:t>
            </a:r>
            <a:r>
              <a:rPr lang="el-GR" sz="800" b="1" smtClean="0"/>
              <a:t>Μεσογείων 24, Γουδή</a:t>
            </a:r>
            <a:r>
              <a:rPr lang="el-GR" sz="800" smtClean="0"/>
              <a:t>, Δευτέρα-Παρασκευή και ώρες </a:t>
            </a:r>
            <a:r>
              <a:rPr lang="el-GR" sz="800" b="1" smtClean="0"/>
              <a:t>09:00-15:00</a:t>
            </a:r>
            <a:r>
              <a:rPr lang="el-GR" sz="800" smtClean="0"/>
              <a:t>.</a:t>
            </a:r>
            <a:br>
              <a:rPr lang="el-GR" sz="800" smtClean="0"/>
            </a:br>
            <a:r>
              <a:rPr lang="el-GR" sz="800" smtClean="0"/>
              <a:t>Η SafeLine είναι μια Ανοικτή Γραμμή επικοινωνίας με τους χρήστες που επιθυμούν την αφαίρεση από το διαδίκτυο κάθε είδους παράνομου ή επιβλαβούς περιεχομένου (π.χ. σε θέματα πορνογραφίας, ρατσισμού, ηλεκτρονικής χαρτοπαιξίας, προστασίας πνευματικής ιδιοκτησίας και καταναλωτών, κ.ά.) και πιθανώς την άσκηση ποινικής δίωξης. Πρωταρχικό μέλημα είναι η εξάλειψη από το διαδίκτυο περιεχομένου παιδικής πορνογραφίας.</a:t>
            </a:r>
          </a:p>
          <a:p>
            <a:pPr eaLnBrk="1" hangingPunct="1">
              <a:lnSpc>
                <a:spcPct val="80000"/>
              </a:lnSpc>
            </a:pPr>
            <a:r>
              <a:rPr lang="el-GR" sz="800" smtClean="0"/>
              <a:t>Οι χρήστες μπορούν να καταθέσουν μία καταγγελία με διάφορους τρόπους: 1) Ηλεκτρονική κατάθεση (μέσω συμπλήρωσης μίας ηλεκτρονικής φόρμας), 2) Τηλέφωνο (στον αριθμό: 2119558450, καθημερινές από τις 9:00 π.μ. έως και 16:00 μ.μ.), 3) Ταχυδρομείο (στη διεύθυνση: SafeNet, Στουρνάρη 63, 10432 Αθήνα), 4) Ηλεκτρονικό ταχυδρομείο (με email στη διεύθυνση: report(at)safeline.gr).</a:t>
            </a:r>
          </a:p>
          <a:p>
            <a:pPr eaLnBrk="1" hangingPunct="1">
              <a:lnSpc>
                <a:spcPct val="80000"/>
              </a:lnSpc>
            </a:pPr>
            <a:r>
              <a:rPr lang="el-GR" sz="800" smtClean="0"/>
              <a:t>Τα μέλη της SafeLine εξετάζουν τις καταγγελίες και κάνουν τις σωστές ενέργειες για την αναφορά της καταγγελίας στις κατάλληλες αρχές. Ο χρήστης που κατέθεσε μια καταγγελία μπορεί να πληροφορηθεί για το αποτέλεσμά της, μόλις αυτό είναι επιτρεπτό. Τα στοιχεία των χρηστών που καταθέτουν καταγγελίες είναι άκρως εμπιστευτικά. Αν κάποιος χρήστης το επιθυμεί μπορεί να κρατήσει την ανωνυμία του.</a:t>
            </a:r>
          </a:p>
          <a:p>
            <a:pPr eaLnBrk="1" hangingPunct="1">
              <a:lnSpc>
                <a:spcPct val="80000"/>
              </a:lnSpc>
            </a:pPr>
            <a:r>
              <a:rPr lang="el-GR" sz="800" smtClean="0"/>
              <a:t>Η «Ομάδα Δράσης για την Ψηφιακή Ασφάλεια» D.A.R.T. (Digital Awareness &amp; Response to Threats) του Υπουργείου Οικονομίας και Οικονομικών έχει στόχο την ενίσχυση της εμπιστοσύνης του κοινού των χρηστών στα νέα μέσα.</a:t>
            </a:r>
          </a:p>
          <a:p>
            <a:pPr eaLnBrk="1" hangingPunct="1">
              <a:lnSpc>
                <a:spcPct val="80000"/>
              </a:lnSpc>
            </a:pPr>
            <a:r>
              <a:rPr lang="el-GR" sz="800" smtClean="0"/>
              <a:t>Άμεσος στόχος της ομάδας είναι η ενημέρωση των πολιτών, η πρόληψη αλλά και η αντιμετώπιση κινδύνων που σχετίζονται με τις νέες τεχνολογίες πληροφορικής και ηλεκτρονικών επικοινωνιών.</a:t>
            </a:r>
          </a:p>
          <a:p>
            <a:pPr eaLnBrk="1" hangingPunct="1">
              <a:lnSpc>
                <a:spcPct val="80000"/>
              </a:lnSpc>
            </a:pPr>
            <a:r>
              <a:rPr lang="el-GR" sz="800" smtClean="0"/>
              <a:t>Η προσπάθεια έχει στόχο να ενώσει τις δυνάμεις των αρμόδιων φορέων, να συντονίσει τα μηνύματα, τις προσλαμβάνουσες καθώς και να ενδυναμώσει την εμπιστοσύνη των πολιτών στο γρήγορο Internet. H εξοικείωση των πολιτών με τις νέες τεχνολογίες και η ενίσχυση της εμπιστοσύνης στις δυνατότητές τους, θα απελευθερώσει τις υγιείς δυνάμεις και θα δώσει ώθηση στην Ψηφιακή Ελλάδα</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Θέση εικόνας διαφάνειας"/>
          <p:cNvSpPr>
            <a:spLocks noGrp="1" noRot="1" noChangeAspect="1" noTextEdit="1"/>
          </p:cNvSpPr>
          <p:nvPr>
            <p:ph type="sldImg"/>
          </p:nvPr>
        </p:nvSpPr>
        <p:spPr>
          <a:ln/>
        </p:spPr>
      </p:sp>
      <p:sp>
        <p:nvSpPr>
          <p:cNvPr id="26627" name="2 - Θέση σημειώσεων"/>
          <p:cNvSpPr>
            <a:spLocks noGrp="1"/>
          </p:cNvSpPr>
          <p:nvPr>
            <p:ph type="body" idx="1"/>
          </p:nvPr>
        </p:nvSpPr>
        <p:spPr>
          <a:noFill/>
          <a:ln/>
        </p:spPr>
        <p:txBody>
          <a:bodyPr/>
          <a:lstStyle/>
          <a:p>
            <a:pPr eaLnBrk="1" hangingPunct="1"/>
            <a:endParaRPr lang="el-GR" smtClean="0"/>
          </a:p>
        </p:txBody>
      </p:sp>
      <p:sp>
        <p:nvSpPr>
          <p:cNvPr id="26628" name="3 - Θέση αριθμού διαφάνειας"/>
          <p:cNvSpPr>
            <a:spLocks noGrp="1"/>
          </p:cNvSpPr>
          <p:nvPr>
            <p:ph type="sldNum" sz="quarter" idx="5"/>
          </p:nvPr>
        </p:nvSpPr>
        <p:spPr>
          <a:noFill/>
        </p:spPr>
        <p:txBody>
          <a:bodyPr/>
          <a:lstStyle/>
          <a:p>
            <a:fld id="{25272280-67B4-4CC6-BEE9-50008F65D40A}" type="slidenum">
              <a:rPr lang="el-GR" smtClean="0"/>
              <a:pPr/>
              <a:t>24</a:t>
            </a:fld>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p:cNvSpPr>
            <a:spLocks noGrp="1" noRot="1" noChangeAspect="1" noTextEdit="1"/>
          </p:cNvSpPr>
          <p:nvPr>
            <p:ph type="sldImg"/>
          </p:nvPr>
        </p:nvSpPr>
        <p:spPr>
          <a:ln/>
        </p:spPr>
      </p:sp>
      <p:sp>
        <p:nvSpPr>
          <p:cNvPr id="28675" name="2 - Θέση σημειώσεων"/>
          <p:cNvSpPr>
            <a:spLocks noGrp="1"/>
          </p:cNvSpPr>
          <p:nvPr>
            <p:ph type="body" idx="1"/>
          </p:nvPr>
        </p:nvSpPr>
        <p:spPr>
          <a:noFill/>
          <a:ln/>
        </p:spPr>
        <p:txBody>
          <a:bodyPr/>
          <a:lstStyle/>
          <a:p>
            <a:pPr eaLnBrk="1" hangingPunct="1"/>
            <a:endParaRPr lang="el-GR" smtClean="0"/>
          </a:p>
        </p:txBody>
      </p:sp>
      <p:sp>
        <p:nvSpPr>
          <p:cNvPr id="28676" name="3 - Θέση αριθμού διαφάνειας"/>
          <p:cNvSpPr>
            <a:spLocks noGrp="1"/>
          </p:cNvSpPr>
          <p:nvPr>
            <p:ph type="sldNum" sz="quarter" idx="5"/>
          </p:nvPr>
        </p:nvSpPr>
        <p:spPr>
          <a:noFill/>
        </p:spPr>
        <p:txBody>
          <a:bodyPr/>
          <a:lstStyle/>
          <a:p>
            <a:fld id="{39680EA4-6A09-4508-91B6-DFBA72EF45C4}" type="slidenum">
              <a:rPr lang="el-GR" smtClean="0"/>
              <a:pPr/>
              <a:t>25</a:t>
            </a:fld>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93A1A96-C463-4409-84F3-228F1ED8D5C9}" type="datetimeFigureOut">
              <a:rPr lang="el-GR" smtClean="0"/>
              <a:pPr/>
              <a:t>11/2/2015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6AEDA0B-052B-4CF9-BBAC-CBFA94E0ABE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A1A96-C463-4409-84F3-228F1ED8D5C9}" type="datetimeFigureOut">
              <a:rPr lang="el-GR" smtClean="0"/>
              <a:pPr/>
              <a:t>11/2/2015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EDA0B-052B-4CF9-BBAC-CBFA94E0ABE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http://www.saferinternet.gr/" TargetMode="External"/><Relationship Id="rId7"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hyperlink" Target="mailto:help@saferinternet.gr" TargetMode="External"/><Relationship Id="rId4" Type="http://schemas.openxmlformats.org/officeDocument/2006/relationships/hyperlink" Target="http://www.safeline.gr/"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aferinternet.g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 y="76200"/>
            <a:ext cx="8839200" cy="990600"/>
          </a:xfrm>
        </p:spPr>
        <p:txBody>
          <a:bodyPr/>
          <a:lstStyle/>
          <a:p>
            <a:pPr>
              <a:defRPr/>
            </a:pPr>
            <a:r>
              <a:rPr lang="el-GR" sz="4000" b="1" dirty="0" smtClean="0">
                <a:solidFill>
                  <a:srgbClr val="FF9933"/>
                </a:solidFill>
                <a:effectLst>
                  <a:outerShdw blurRad="38100" dist="38100" dir="2700000" algn="tl">
                    <a:srgbClr val="C0C0C0"/>
                  </a:outerShdw>
                </a:effectLst>
              </a:rPr>
              <a:t>Ημέρα ασφαλούς </a:t>
            </a:r>
            <a:r>
              <a:rPr lang="el-GR" sz="4000" b="1" dirty="0" smtClean="0">
                <a:solidFill>
                  <a:srgbClr val="FF9933"/>
                </a:solidFill>
                <a:effectLst>
                  <a:outerShdw blurRad="38100" dist="38100" dir="2700000" algn="tl">
                    <a:srgbClr val="C0C0C0"/>
                  </a:outerShdw>
                </a:effectLst>
              </a:rPr>
              <a:t>διαδικτύου</a:t>
            </a:r>
            <a:endParaRPr lang="el-GR" sz="4000" b="1" dirty="0" smtClean="0"/>
          </a:p>
        </p:txBody>
      </p:sp>
      <p:sp>
        <p:nvSpPr>
          <p:cNvPr id="10" name="9 - Ορθογώνιο"/>
          <p:cNvSpPr/>
          <p:nvPr/>
        </p:nvSpPr>
        <p:spPr>
          <a:xfrm>
            <a:off x="762000" y="4293096"/>
            <a:ext cx="7924800" cy="954107"/>
          </a:xfrm>
          <a:prstGeom prst="rect">
            <a:avLst/>
          </a:prstGeom>
        </p:spPr>
        <p:txBody>
          <a:bodyPr>
            <a:spAutoFit/>
          </a:bodyPr>
          <a:lstStyle/>
          <a:p>
            <a:pPr algn="ctr">
              <a:defRPr/>
            </a:pPr>
            <a:r>
              <a:rPr lang="el-GR" sz="2000" b="1" dirty="0">
                <a:solidFill>
                  <a:srgbClr val="FF0000"/>
                </a:solidFill>
                <a:effectLst>
                  <a:outerShdw blurRad="38100" dist="38100" dir="2700000" algn="tl">
                    <a:srgbClr val="C0C0C0"/>
                  </a:outerShdw>
                </a:effectLst>
                <a:latin typeface="+mj-lt"/>
                <a:ea typeface="+mj-ea"/>
                <a:cs typeface="+mj-cs"/>
              </a:rPr>
              <a:t>Στόχος της εκδήλωσης:</a:t>
            </a:r>
          </a:p>
          <a:p>
            <a:pPr algn="ctr">
              <a:defRPr/>
            </a:pPr>
            <a:r>
              <a:rPr lang="el-GR" b="1" dirty="0">
                <a:solidFill>
                  <a:srgbClr val="FF9933"/>
                </a:solidFill>
                <a:effectLst>
                  <a:outerShdw blurRad="38100" dist="38100" dir="2700000" algn="tl">
                    <a:srgbClr val="C0C0C0"/>
                  </a:outerShdw>
                </a:effectLst>
                <a:latin typeface="+mj-lt"/>
                <a:ea typeface="+mj-ea"/>
                <a:cs typeface="+mj-cs"/>
              </a:rPr>
              <a:t>ενημέρωση / ευαισθητοποίηση </a:t>
            </a:r>
            <a:r>
              <a:rPr lang="el-GR" b="1" dirty="0" smtClean="0">
                <a:solidFill>
                  <a:srgbClr val="FF9933"/>
                </a:solidFill>
                <a:effectLst>
                  <a:outerShdw blurRad="38100" dist="38100" dir="2700000" algn="tl">
                    <a:srgbClr val="C0C0C0"/>
                  </a:outerShdw>
                </a:effectLst>
                <a:latin typeface="+mj-lt"/>
                <a:ea typeface="+mj-ea"/>
                <a:cs typeface="+mj-cs"/>
              </a:rPr>
              <a:t>μαθητών</a:t>
            </a:r>
          </a:p>
          <a:p>
            <a:pPr algn="ctr">
              <a:defRPr/>
            </a:pPr>
            <a:r>
              <a:rPr lang="el-GR" b="1" dirty="0" smtClean="0">
                <a:solidFill>
                  <a:srgbClr val="FF9933"/>
                </a:solidFill>
                <a:effectLst>
                  <a:outerShdw blurRad="38100" dist="38100" dir="2700000" algn="tl">
                    <a:srgbClr val="C0C0C0"/>
                  </a:outerShdw>
                </a:effectLst>
                <a:latin typeface="+mj-lt"/>
                <a:ea typeface="+mj-ea"/>
                <a:cs typeface="+mj-cs"/>
              </a:rPr>
              <a:t>οι κακοτοπιές του διαδικτύου και απλές συμβουλές αποφυγής τους</a:t>
            </a:r>
            <a:endParaRPr lang="el-GR" b="1" dirty="0">
              <a:solidFill>
                <a:srgbClr val="FF9933"/>
              </a:solidFill>
              <a:effectLst>
                <a:outerShdw blurRad="38100" dist="38100" dir="2700000" algn="tl">
                  <a:srgbClr val="C0C0C0"/>
                </a:outerShdw>
              </a:effectLst>
              <a:latin typeface="+mj-lt"/>
              <a:ea typeface="+mj-ea"/>
              <a:cs typeface="+mj-cs"/>
            </a:endParaRPr>
          </a:p>
        </p:txBody>
      </p:sp>
      <p:sp>
        <p:nvSpPr>
          <p:cNvPr id="6" name="5 - Υπότιτλος"/>
          <p:cNvSpPr>
            <a:spLocks noGrp="1"/>
          </p:cNvSpPr>
          <p:nvPr>
            <p:ph type="subTitle" idx="1"/>
          </p:nvPr>
        </p:nvSpPr>
        <p:spPr/>
        <p:txBody>
          <a:bodyPr/>
          <a:lstStyle/>
          <a:p>
            <a:endParaRPr lang="el-GR"/>
          </a:p>
        </p:txBody>
      </p:sp>
      <p:pic>
        <p:nvPicPr>
          <p:cNvPr id="7" name="6 - Εικόνα" descr="αρχείο λήψης (1).jpg"/>
          <p:cNvPicPr>
            <a:picLocks noChangeAspect="1"/>
          </p:cNvPicPr>
          <p:nvPr/>
        </p:nvPicPr>
        <p:blipFill>
          <a:blip r:embed="rId3"/>
          <a:stretch>
            <a:fillRect/>
          </a:stretch>
        </p:blipFill>
        <p:spPr>
          <a:xfrm>
            <a:off x="1857356" y="857232"/>
            <a:ext cx="5072098" cy="28403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Σεξουαλική παρενόχληση / αποπλάνηση</a:t>
            </a:r>
            <a:br>
              <a:rPr lang="el-GR" sz="3600" dirty="0" smtClean="0"/>
            </a:br>
            <a:r>
              <a:rPr lang="el-GR" sz="2000" dirty="0" smtClean="0"/>
              <a:t>Οι κακοτοπιές / κίνδυνοι του διαδικτύου (3/7)</a:t>
            </a:r>
            <a:endParaRPr lang="el-GR" sz="3600" dirty="0"/>
          </a:p>
        </p:txBody>
      </p:sp>
      <p:pic>
        <p:nvPicPr>
          <p:cNvPr id="4" name="Picture 2" descr="http://4.bp.blogspot.com/_PdFYk7FRBRU/TOmjIIMQw7I/AAAAAAAABeY/V70KvtZ9nHI/s1600/11.jpg"/>
          <p:cNvPicPr>
            <a:picLocks noChangeAspect="1" noChangeArrowheads="1"/>
          </p:cNvPicPr>
          <p:nvPr/>
        </p:nvPicPr>
        <p:blipFill>
          <a:blip r:embed="rId2" cstate="print"/>
          <a:srcRect/>
          <a:stretch>
            <a:fillRect/>
          </a:stretch>
        </p:blipFill>
        <p:spPr bwMode="auto">
          <a:xfrm>
            <a:off x="467544" y="1340767"/>
            <a:ext cx="8208912" cy="524458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normAutofit/>
          </a:bodyPr>
          <a:lstStyle/>
          <a:p>
            <a:pPr marL="342900" indent="-342900"/>
            <a:r>
              <a:rPr lang="el-GR" dirty="0"/>
              <a:t>Ποτέ μη συναντάς αγνώστους…</a:t>
            </a:r>
          </a:p>
        </p:txBody>
      </p:sp>
      <p:sp>
        <p:nvSpPr>
          <p:cNvPr id="10243" name="Rectangle 3"/>
          <p:cNvSpPr>
            <a:spLocks noGrp="1"/>
          </p:cNvSpPr>
          <p:nvPr>
            <p:ph type="body" idx="1"/>
          </p:nvPr>
        </p:nvSpPr>
        <p:spPr/>
        <p:txBody>
          <a:bodyPr>
            <a:normAutofit fontScale="92500" lnSpcReduction="20000"/>
          </a:bodyPr>
          <a:lstStyle/>
          <a:p>
            <a:r>
              <a:rPr lang="el-GR" dirty="0"/>
              <a:t>Το διαδίκτυο είναι το ιδανικό μέρος για να κάνεις συζητήσεις με άτομα που έχουν τα ίδια ενδιαφέροντα με σένα. </a:t>
            </a:r>
          </a:p>
          <a:p>
            <a:r>
              <a:rPr lang="el-GR" dirty="0"/>
              <a:t>Φρόντιζε πάντα να γνωρίζεις με ποιόν επικοινωνείς.</a:t>
            </a:r>
          </a:p>
          <a:p>
            <a:r>
              <a:rPr lang="el-GR" dirty="0"/>
              <a:t>Αν κάποιος που δεν γνωρίζεις στον πραγματικό κόσμο σου ζητήσει να συναντηθείτε, πες </a:t>
            </a:r>
            <a:r>
              <a:rPr lang="el-GR" b="1" dirty="0">
                <a:solidFill>
                  <a:srgbClr val="0000FF"/>
                </a:solidFill>
              </a:rPr>
              <a:t>ΌΧΙ</a:t>
            </a:r>
            <a:r>
              <a:rPr lang="el-GR" dirty="0"/>
              <a:t> και ανέφερε το</a:t>
            </a:r>
            <a:r>
              <a:rPr lang="el-GR" dirty="0" smtClean="0"/>
              <a:t>…</a:t>
            </a:r>
          </a:p>
          <a:p>
            <a:pPr lvl="1"/>
            <a:r>
              <a:rPr lang="en-US" dirty="0" smtClean="0">
                <a:solidFill>
                  <a:srgbClr val="FF0000"/>
                </a:solidFill>
              </a:rPr>
              <a:t>www.safeline.gr</a:t>
            </a:r>
            <a:endParaRPr lang="el-GR" dirty="0" smtClean="0">
              <a:solidFill>
                <a:srgbClr val="FF0000"/>
              </a:solidFill>
            </a:endParaRPr>
          </a:p>
          <a:p>
            <a:pPr lvl="1"/>
            <a:r>
              <a:rPr lang="el-GR" dirty="0" smtClean="0">
                <a:solidFill>
                  <a:srgbClr val="FF0000"/>
                </a:solidFill>
              </a:rPr>
              <a:t>281</a:t>
            </a:r>
            <a:r>
              <a:rPr lang="en-US" dirty="0" smtClean="0">
                <a:solidFill>
                  <a:srgbClr val="FF0000"/>
                </a:solidFill>
              </a:rPr>
              <a:t>1</a:t>
            </a:r>
            <a:r>
              <a:rPr lang="el-GR" dirty="0" smtClean="0">
                <a:solidFill>
                  <a:srgbClr val="FF0000"/>
                </a:solidFill>
              </a:rPr>
              <a:t> 391615,</a:t>
            </a:r>
            <a:r>
              <a:rPr lang="en-US" dirty="0" smtClean="0">
                <a:solidFill>
                  <a:srgbClr val="FF0000"/>
                </a:solidFill>
              </a:rPr>
              <a:t> </a:t>
            </a:r>
            <a:r>
              <a:rPr lang="el-GR" dirty="0" smtClean="0">
                <a:solidFill>
                  <a:srgbClr val="FF0000"/>
                </a:solidFill>
              </a:rPr>
              <a:t>Δε-Πα,</a:t>
            </a:r>
            <a:r>
              <a:rPr lang="en-US" dirty="0" smtClean="0">
                <a:solidFill>
                  <a:srgbClr val="FF0000"/>
                </a:solidFill>
              </a:rPr>
              <a:t> 9</a:t>
            </a:r>
            <a:r>
              <a:rPr lang="el-GR" dirty="0" smtClean="0">
                <a:solidFill>
                  <a:srgbClr val="FF0000"/>
                </a:solidFill>
              </a:rPr>
              <a:t>:00-16:00</a:t>
            </a:r>
          </a:p>
          <a:p>
            <a:r>
              <a:rPr lang="el-GR" dirty="0" smtClean="0">
                <a:solidFill>
                  <a:srgbClr val="0000FF"/>
                </a:solidFill>
              </a:rPr>
              <a:t>Υπάρχουν κι εξαιρέσεις…</a:t>
            </a:r>
            <a:endParaRPr lang="el-GR" dirty="0">
              <a:solidFill>
                <a:srgbClr val="0000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marL="342900" indent="-342900"/>
            <a:r>
              <a:rPr lang="el-GR" sz="3600" dirty="0" smtClean="0"/>
              <a:t>Προσβλητική συμπεριφορά, ηλεκτρονική παρενόχληση</a:t>
            </a:r>
            <a:br>
              <a:rPr lang="el-GR" sz="3600" dirty="0" smtClean="0"/>
            </a:br>
            <a:r>
              <a:rPr lang="el-GR" sz="2000" dirty="0" smtClean="0"/>
              <a:t> Οι κακοτοπιές του διαδικτύου (4/7)</a:t>
            </a:r>
            <a:endParaRPr lang="el-GR" sz="3200" dirty="0"/>
          </a:p>
        </p:txBody>
      </p:sp>
      <p:pic>
        <p:nvPicPr>
          <p:cNvPr id="55298" name="Picture 2" descr="http://revolutionarypaideia.files.wordpress.com/2013/01/cyberbullying.jpg?w=620"/>
          <p:cNvPicPr>
            <a:picLocks noChangeAspect="1" noChangeArrowheads="1"/>
          </p:cNvPicPr>
          <p:nvPr/>
        </p:nvPicPr>
        <p:blipFill>
          <a:blip r:embed="rId2" cstate="print"/>
          <a:srcRect/>
          <a:stretch>
            <a:fillRect/>
          </a:stretch>
        </p:blipFill>
        <p:spPr bwMode="auto">
          <a:xfrm>
            <a:off x="395536" y="1760353"/>
            <a:ext cx="8640960" cy="462097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noAutofit/>
          </a:bodyPr>
          <a:lstStyle/>
          <a:p>
            <a:pPr marL="342900" indent="-342900"/>
            <a:r>
              <a:rPr lang="el-GR" dirty="0" smtClean="0"/>
              <a:t>Ηλεκτρονική παρενόχληση, </a:t>
            </a:r>
            <a:br>
              <a:rPr lang="el-GR" dirty="0" smtClean="0"/>
            </a:br>
            <a:r>
              <a:rPr lang="el-GR" dirty="0" smtClean="0"/>
              <a:t>κατ’ αρχήν ηρέμησε…</a:t>
            </a:r>
            <a:endParaRPr lang="el-GR" dirty="0"/>
          </a:p>
        </p:txBody>
      </p:sp>
      <p:sp>
        <p:nvSpPr>
          <p:cNvPr id="10243" name="Rectangle 3"/>
          <p:cNvSpPr>
            <a:spLocks noGrp="1"/>
          </p:cNvSpPr>
          <p:nvPr>
            <p:ph type="body" idx="1"/>
          </p:nvPr>
        </p:nvSpPr>
        <p:spPr/>
        <p:txBody>
          <a:bodyPr>
            <a:normAutofit fontScale="92500" lnSpcReduction="10000"/>
          </a:bodyPr>
          <a:lstStyle/>
          <a:p>
            <a:r>
              <a:rPr lang="el-GR" dirty="0" smtClean="0"/>
              <a:t>Μην παρενοχλείς, δεν είσαι </a:t>
            </a:r>
            <a:r>
              <a:rPr lang="el-GR" b="1" dirty="0" smtClean="0">
                <a:solidFill>
                  <a:srgbClr val="0000FF"/>
                </a:solidFill>
              </a:rPr>
              <a:t>αόρατος</a:t>
            </a:r>
            <a:r>
              <a:rPr lang="el-GR" dirty="0" smtClean="0"/>
              <a:t>…</a:t>
            </a:r>
            <a:endParaRPr lang="en-US" dirty="0" smtClean="0"/>
          </a:p>
          <a:p>
            <a:r>
              <a:rPr lang="el-GR" dirty="0" smtClean="0"/>
              <a:t>Αν σε παρενοχλήσουν</a:t>
            </a:r>
            <a:r>
              <a:rPr lang="el-GR" dirty="0"/>
              <a:t>, αρχικά </a:t>
            </a:r>
            <a:r>
              <a:rPr lang="el-GR" b="1" dirty="0" smtClean="0">
                <a:solidFill>
                  <a:srgbClr val="FF0000"/>
                </a:solidFill>
              </a:rPr>
              <a:t>ηρέμησε</a:t>
            </a:r>
            <a:r>
              <a:rPr lang="el-GR" dirty="0" smtClean="0"/>
              <a:t>…</a:t>
            </a:r>
            <a:endParaRPr lang="el-GR" dirty="0"/>
          </a:p>
          <a:p>
            <a:r>
              <a:rPr lang="el-GR" dirty="0" smtClean="0"/>
              <a:t>Απομακρύνσου από τον υπολογιστή για να μην απαντήσεις εν </a:t>
            </a:r>
            <a:r>
              <a:rPr lang="el-GR" dirty="0" err="1" smtClean="0"/>
              <a:t>θερμώ</a:t>
            </a:r>
            <a:r>
              <a:rPr lang="el-GR" dirty="0" smtClean="0"/>
              <a:t>, θα το κάνεις χειρότερο…</a:t>
            </a:r>
          </a:p>
          <a:p>
            <a:r>
              <a:rPr lang="el-GR" dirty="0" smtClean="0"/>
              <a:t>Όταν ηρεμήσεις ενημέρωσε </a:t>
            </a:r>
            <a:r>
              <a:rPr lang="el-GR" dirty="0"/>
              <a:t>έναν «μεγάλο» (γονέα ή δάσκαλο</a:t>
            </a:r>
            <a:r>
              <a:rPr lang="el-GR" dirty="0" smtClean="0"/>
              <a:t>)</a:t>
            </a:r>
          </a:p>
          <a:p>
            <a:r>
              <a:rPr lang="el-GR" b="1" dirty="0" smtClean="0">
                <a:solidFill>
                  <a:srgbClr val="0000FF"/>
                </a:solidFill>
              </a:rPr>
              <a:t>Κατάγγειλε</a:t>
            </a:r>
            <a:r>
              <a:rPr lang="el-GR" dirty="0" smtClean="0"/>
              <a:t> την παρενόχληση / προσβολή</a:t>
            </a:r>
          </a:p>
          <a:p>
            <a:pPr lvl="1"/>
            <a:r>
              <a:rPr lang="en-US" dirty="0" smtClean="0">
                <a:solidFill>
                  <a:srgbClr val="FF0000"/>
                </a:solidFill>
              </a:rPr>
              <a:t>www.safeline.gr</a:t>
            </a:r>
            <a:endParaRPr lang="el-GR" dirty="0" smtClean="0">
              <a:solidFill>
                <a:srgbClr val="FF0000"/>
              </a:solidFill>
            </a:endParaRPr>
          </a:p>
          <a:p>
            <a:pPr lvl="1"/>
            <a:r>
              <a:rPr lang="el-GR" dirty="0" smtClean="0">
                <a:solidFill>
                  <a:srgbClr val="FF0000"/>
                </a:solidFill>
              </a:rPr>
              <a:t>281</a:t>
            </a:r>
            <a:r>
              <a:rPr lang="en-US" dirty="0" smtClean="0">
                <a:solidFill>
                  <a:srgbClr val="FF0000"/>
                </a:solidFill>
              </a:rPr>
              <a:t>1</a:t>
            </a:r>
            <a:r>
              <a:rPr lang="el-GR" dirty="0" smtClean="0">
                <a:solidFill>
                  <a:srgbClr val="FF0000"/>
                </a:solidFill>
              </a:rPr>
              <a:t> 391615,</a:t>
            </a:r>
            <a:r>
              <a:rPr lang="en-US" dirty="0" smtClean="0">
                <a:solidFill>
                  <a:srgbClr val="FF0000"/>
                </a:solidFill>
              </a:rPr>
              <a:t> </a:t>
            </a:r>
            <a:r>
              <a:rPr lang="el-GR" dirty="0" smtClean="0">
                <a:solidFill>
                  <a:srgbClr val="FF0000"/>
                </a:solidFill>
              </a:rPr>
              <a:t>Δε-Πα,</a:t>
            </a:r>
            <a:r>
              <a:rPr lang="en-US" dirty="0" smtClean="0">
                <a:solidFill>
                  <a:srgbClr val="FF0000"/>
                </a:solidFill>
              </a:rPr>
              <a:t> 9</a:t>
            </a:r>
            <a:r>
              <a:rPr lang="el-GR" dirty="0" smtClean="0">
                <a:solidFill>
                  <a:srgbClr val="FF0000"/>
                </a:solidFill>
              </a:rPr>
              <a:t>:00-16:00</a:t>
            </a:r>
            <a:endParaRPr lang="el-GR" dirty="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t2.gstatic.com/images?q=tbn:ANd9GcT68QYCT__mkpzCZrV118vgx_cJ5-4xfnv9g2n6vcM2OrDcz3tL"/>
          <p:cNvPicPr>
            <a:picLocks noChangeAspect="1" noChangeArrowheads="1"/>
          </p:cNvPicPr>
          <p:nvPr/>
        </p:nvPicPr>
        <p:blipFill>
          <a:blip r:embed="rId2" cstate="print"/>
          <a:srcRect/>
          <a:stretch>
            <a:fillRect/>
          </a:stretch>
        </p:blipFill>
        <p:spPr bwMode="auto">
          <a:xfrm>
            <a:off x="0" y="2852936"/>
            <a:ext cx="4464496" cy="3744416"/>
          </a:xfrm>
          <a:prstGeom prst="rect">
            <a:avLst/>
          </a:prstGeom>
          <a:noFill/>
          <a:ln w="9525">
            <a:noFill/>
            <a:miter lim="800000"/>
            <a:headEnd/>
            <a:tailEnd/>
          </a:ln>
        </p:spPr>
      </p:pic>
      <p:sp>
        <p:nvSpPr>
          <p:cNvPr id="2" name="1 - Τίτλος"/>
          <p:cNvSpPr>
            <a:spLocks noGrp="1"/>
          </p:cNvSpPr>
          <p:nvPr>
            <p:ph type="title"/>
          </p:nvPr>
        </p:nvSpPr>
        <p:spPr/>
        <p:txBody>
          <a:bodyPr>
            <a:normAutofit fontScale="90000"/>
          </a:bodyPr>
          <a:lstStyle/>
          <a:p>
            <a:r>
              <a:rPr lang="el-GR" dirty="0" smtClean="0"/>
              <a:t>Μετάδοση βλαβερού λογισμικού Επιβλαβές περιεχόμενο</a:t>
            </a:r>
            <a:br>
              <a:rPr lang="el-GR" dirty="0" smtClean="0"/>
            </a:br>
            <a:r>
              <a:rPr lang="el-GR" sz="2200" dirty="0" smtClean="0"/>
              <a:t> Οι κακοτοπιές του διαδικτύου (5/7)</a:t>
            </a:r>
            <a:endParaRPr lang="el-GR" sz="4000" dirty="0"/>
          </a:p>
        </p:txBody>
      </p:sp>
      <p:sp>
        <p:nvSpPr>
          <p:cNvPr id="3" name="2 - Θέση περιεχομένου"/>
          <p:cNvSpPr>
            <a:spLocks noGrp="1"/>
          </p:cNvSpPr>
          <p:nvPr>
            <p:ph idx="1"/>
          </p:nvPr>
        </p:nvSpPr>
        <p:spPr/>
        <p:txBody>
          <a:bodyPr/>
          <a:lstStyle/>
          <a:p>
            <a:pPr>
              <a:lnSpc>
                <a:spcPct val="90000"/>
              </a:lnSpc>
            </a:pPr>
            <a:r>
              <a:rPr lang="el-GR" sz="2400" dirty="0" smtClean="0">
                <a:solidFill>
                  <a:srgbClr val="FF0000"/>
                </a:solidFill>
              </a:rPr>
              <a:t>ιοί, δούρειοι ίπποι, σκουλήκια, </a:t>
            </a:r>
            <a:r>
              <a:rPr lang="el-GR" sz="2400" dirty="0" err="1" smtClean="0">
                <a:solidFill>
                  <a:srgbClr val="FF0000"/>
                </a:solidFill>
              </a:rPr>
              <a:t>spyware</a:t>
            </a:r>
            <a:r>
              <a:rPr lang="el-GR" sz="2400" dirty="0" smtClean="0">
                <a:solidFill>
                  <a:srgbClr val="FF0000"/>
                </a:solidFill>
              </a:rPr>
              <a:t>, κ.α.</a:t>
            </a:r>
          </a:p>
          <a:p>
            <a:pPr>
              <a:lnSpc>
                <a:spcPct val="90000"/>
              </a:lnSpc>
            </a:pPr>
            <a:r>
              <a:rPr lang="el-GR" sz="2400" dirty="0" smtClean="0">
                <a:solidFill>
                  <a:srgbClr val="FF0000"/>
                </a:solidFill>
              </a:rPr>
              <a:t>βία, ρατσισμός, ξενοφοβία, πορνογραφία, προτροπή σε επιβλαβείς συμπεριφορές, κ.α.</a:t>
            </a:r>
          </a:p>
          <a:p>
            <a:pPr>
              <a:lnSpc>
                <a:spcPct val="90000"/>
              </a:lnSpc>
            </a:pPr>
            <a:endParaRPr lang="el-GR" sz="2400" dirty="0" smtClean="0">
              <a:solidFill>
                <a:srgbClr val="FF0000"/>
              </a:solidFill>
            </a:endParaRPr>
          </a:p>
          <a:p>
            <a:endParaRPr lang="el-GR" dirty="0"/>
          </a:p>
        </p:txBody>
      </p:sp>
      <p:pic>
        <p:nvPicPr>
          <p:cNvPr id="6" name="Picture 8" descr="http://t2.gstatic.com/images?q=tbn:ANd9GcQOw0QhjmmVz2ZJPeds5vDrQiiaDfpQJgk0GU23Hi3fY352p46L7A"/>
          <p:cNvPicPr>
            <a:picLocks noChangeAspect="1" noChangeArrowheads="1"/>
          </p:cNvPicPr>
          <p:nvPr/>
        </p:nvPicPr>
        <p:blipFill>
          <a:blip r:embed="rId3" cstate="print"/>
          <a:srcRect/>
          <a:stretch>
            <a:fillRect/>
          </a:stretch>
        </p:blipFill>
        <p:spPr bwMode="auto">
          <a:xfrm>
            <a:off x="4499992" y="3068960"/>
            <a:ext cx="4344416" cy="3168352"/>
          </a:xfrm>
          <a:prstGeom prst="rect">
            <a:avLst/>
          </a:prstGeom>
          <a:noFill/>
          <a:ln w="9525">
            <a:noFill/>
            <a:miter lim="800000"/>
            <a:headEnd/>
            <a:tailEnd/>
          </a:ln>
        </p:spPr>
      </p:pic>
      <p:sp>
        <p:nvSpPr>
          <p:cNvPr id="7" name="6 - Επεξήγηση με στρογγυλεμένο παραλληλόγραμμο"/>
          <p:cNvSpPr/>
          <p:nvPr/>
        </p:nvSpPr>
        <p:spPr>
          <a:xfrm>
            <a:off x="6948264" y="2492896"/>
            <a:ext cx="2051720" cy="1008112"/>
          </a:xfrm>
          <a:prstGeom prst="wedgeRoundRectCallout">
            <a:avLst>
              <a:gd name="adj1" fmla="val -70674"/>
              <a:gd name="adj2" fmla="val 44955"/>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2000" b="1" dirty="0" err="1" smtClean="0"/>
              <a:t>Ουπς</a:t>
            </a:r>
            <a:r>
              <a:rPr lang="el-GR" sz="2000" b="1" dirty="0" smtClean="0"/>
              <a:t>, εγώ δε το ζήτησα αυτό</a:t>
            </a:r>
            <a:endParaRPr lang="el-GR" sz="2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normAutofit/>
          </a:bodyPr>
          <a:lstStyle/>
          <a:p>
            <a:r>
              <a:rPr lang="el-GR" dirty="0"/>
              <a:t>Μην αποδέχεσαι…</a:t>
            </a:r>
          </a:p>
        </p:txBody>
      </p:sp>
      <p:sp>
        <p:nvSpPr>
          <p:cNvPr id="11267" name="Rectangle 3"/>
          <p:cNvSpPr>
            <a:spLocks noGrp="1"/>
          </p:cNvSpPr>
          <p:nvPr>
            <p:ph type="body" idx="1"/>
          </p:nvPr>
        </p:nvSpPr>
        <p:spPr/>
        <p:txBody>
          <a:bodyPr>
            <a:normAutofit/>
          </a:bodyPr>
          <a:lstStyle/>
          <a:p>
            <a:r>
              <a:rPr lang="el-GR" dirty="0"/>
              <a:t>Σκέψου πριν κατεβάσεις κάποιο αρχείο από το ιντερνέτ. </a:t>
            </a:r>
          </a:p>
          <a:p>
            <a:r>
              <a:rPr lang="el-GR" dirty="0"/>
              <a:t>Αν λάβεις </a:t>
            </a:r>
            <a:r>
              <a:rPr lang="en-US" dirty="0" smtClean="0"/>
              <a:t>e-mail</a:t>
            </a:r>
            <a:r>
              <a:rPr lang="el-GR" dirty="0" smtClean="0"/>
              <a:t> και</a:t>
            </a:r>
            <a:r>
              <a:rPr lang="en-US" dirty="0" smtClean="0"/>
              <a:t> </a:t>
            </a:r>
            <a:r>
              <a:rPr lang="el-GR" dirty="0"/>
              <a:t>δεν γνωρίζεις από ποιόν προέρχεται και έχει κάτι συνημμένο απλά </a:t>
            </a:r>
            <a:r>
              <a:rPr lang="el-GR" dirty="0" err="1"/>
              <a:t>σβήστο</a:t>
            </a:r>
            <a:r>
              <a:rPr lang="el-GR" dirty="0"/>
              <a:t>. </a:t>
            </a:r>
          </a:p>
          <a:p>
            <a:r>
              <a:rPr lang="el-GR" dirty="0" smtClean="0"/>
              <a:t>Έχε </a:t>
            </a:r>
            <a:r>
              <a:rPr lang="el-GR" dirty="0"/>
              <a:t>εγκατεστημένο και ενημερωμένο ένα </a:t>
            </a:r>
            <a:r>
              <a:rPr lang="el-GR" dirty="0" err="1" smtClean="0"/>
              <a:t>αντιϊκό</a:t>
            </a:r>
            <a:r>
              <a:rPr lang="el-GR" dirty="0" smtClean="0"/>
              <a:t> </a:t>
            </a:r>
            <a:r>
              <a:rPr lang="el-GR" dirty="0"/>
              <a:t>πρόγραμμα (</a:t>
            </a:r>
            <a:r>
              <a:rPr lang="en-US" dirty="0"/>
              <a:t>anti-virus</a:t>
            </a:r>
            <a:r>
              <a:rPr lang="en-US" dirty="0" smtClean="0"/>
              <a:t>)</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noAutofit/>
          </a:bodyPr>
          <a:lstStyle/>
          <a:p>
            <a:r>
              <a:rPr lang="el-GR" dirty="0"/>
              <a:t>Πρόσεχε ποιες </a:t>
            </a:r>
            <a:r>
              <a:rPr lang="el-GR" dirty="0" smtClean="0"/>
              <a:t>ιστοσελίδες επισκέπτεσαι</a:t>
            </a:r>
            <a:endParaRPr lang="el-GR" dirty="0"/>
          </a:p>
        </p:txBody>
      </p:sp>
      <p:sp>
        <p:nvSpPr>
          <p:cNvPr id="11267" name="Rectangle 3"/>
          <p:cNvSpPr>
            <a:spLocks noGrp="1"/>
          </p:cNvSpPr>
          <p:nvPr>
            <p:ph type="body" idx="1"/>
          </p:nvPr>
        </p:nvSpPr>
        <p:spPr/>
        <p:txBody>
          <a:bodyPr>
            <a:normAutofit/>
          </a:bodyPr>
          <a:lstStyle/>
          <a:p>
            <a:r>
              <a:rPr lang="el-GR" dirty="0"/>
              <a:t>Στον πραγματικό κόσμο θα επισκεπτόσουν ένα επικίνδυνο </a:t>
            </a:r>
            <a:r>
              <a:rPr lang="el-GR" dirty="0" smtClean="0"/>
              <a:t>μέρος μόνος, αργά τη νύχτα;</a:t>
            </a:r>
            <a:endParaRPr lang="el-GR" dirty="0"/>
          </a:p>
          <a:p>
            <a:r>
              <a:rPr lang="el-GR" dirty="0"/>
              <a:t>Τότε μη το κάνεις ούτε στον εικονικό</a:t>
            </a:r>
          </a:p>
          <a:p>
            <a:r>
              <a:rPr lang="el-GR" dirty="0"/>
              <a:t>Εθισμός στη βία / ρατσισμό / επιβλαβείς συμπεριφορές</a:t>
            </a:r>
            <a:endParaRPr lang="en-US" dirty="0"/>
          </a:p>
          <a:p>
            <a:r>
              <a:rPr lang="el-GR" dirty="0" smtClean="0"/>
              <a:t>Ενημέρωσε</a:t>
            </a:r>
          </a:p>
          <a:p>
            <a:pPr lvl="1"/>
            <a:r>
              <a:rPr lang="el-GR" dirty="0" smtClean="0">
                <a:solidFill>
                  <a:srgbClr val="FF0000"/>
                </a:solidFill>
              </a:rPr>
              <a:t>281</a:t>
            </a:r>
            <a:r>
              <a:rPr lang="en-US" dirty="0" smtClean="0">
                <a:solidFill>
                  <a:srgbClr val="FF0000"/>
                </a:solidFill>
              </a:rPr>
              <a:t>1</a:t>
            </a:r>
            <a:r>
              <a:rPr lang="el-GR" dirty="0" smtClean="0">
                <a:solidFill>
                  <a:srgbClr val="FF0000"/>
                </a:solidFill>
              </a:rPr>
              <a:t> 391615</a:t>
            </a:r>
            <a:r>
              <a:rPr lang="el-GR" dirty="0">
                <a:solidFill>
                  <a:srgbClr val="FF0000"/>
                </a:solidFill>
              </a:rPr>
              <a:t>,</a:t>
            </a:r>
            <a:r>
              <a:rPr lang="en-US" dirty="0">
                <a:solidFill>
                  <a:srgbClr val="FF0000"/>
                </a:solidFill>
              </a:rPr>
              <a:t> </a:t>
            </a:r>
            <a:r>
              <a:rPr lang="el-GR" dirty="0">
                <a:solidFill>
                  <a:srgbClr val="FF0000"/>
                </a:solidFill>
              </a:rPr>
              <a:t>Δε-Πα,</a:t>
            </a:r>
            <a:r>
              <a:rPr lang="en-US" dirty="0">
                <a:solidFill>
                  <a:srgbClr val="FF0000"/>
                </a:solidFill>
              </a:rPr>
              <a:t> 9</a:t>
            </a:r>
            <a:r>
              <a:rPr lang="el-GR" dirty="0">
                <a:solidFill>
                  <a:srgbClr val="FF0000"/>
                </a:solidFill>
              </a:rPr>
              <a:t>:00-16:00 / </a:t>
            </a:r>
            <a:r>
              <a:rPr lang="en-US" dirty="0" smtClean="0">
                <a:solidFill>
                  <a:srgbClr val="FF0000"/>
                </a:solidFill>
              </a:rPr>
              <a:t>safeline.gr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marL="342900" indent="-342900"/>
            <a:r>
              <a:rPr lang="el-GR" dirty="0" smtClean="0"/>
              <a:t>Ηλεκτρονικές απάτες</a:t>
            </a:r>
            <a:br>
              <a:rPr lang="el-GR" dirty="0" smtClean="0"/>
            </a:br>
            <a:r>
              <a:rPr lang="el-GR" sz="2200" dirty="0" smtClean="0"/>
              <a:t> Οι κακοτοπιές του διαδικτύου (6/7)</a:t>
            </a:r>
            <a:endParaRPr lang="el-GR" dirty="0"/>
          </a:p>
        </p:txBody>
      </p:sp>
      <p:sp>
        <p:nvSpPr>
          <p:cNvPr id="3" name="2 - Θέση περιεχομένου"/>
          <p:cNvSpPr>
            <a:spLocks noGrp="1"/>
          </p:cNvSpPr>
          <p:nvPr>
            <p:ph idx="1"/>
          </p:nvPr>
        </p:nvSpPr>
        <p:spPr/>
        <p:txBody>
          <a:bodyPr/>
          <a:lstStyle/>
          <a:p>
            <a:pPr>
              <a:lnSpc>
                <a:spcPct val="90000"/>
              </a:lnSpc>
            </a:pPr>
            <a:r>
              <a:rPr lang="el-GR" sz="2400" b="1" dirty="0" err="1">
                <a:solidFill>
                  <a:srgbClr val="FF0000"/>
                </a:solidFill>
              </a:rPr>
              <a:t>phishing</a:t>
            </a:r>
            <a:r>
              <a:rPr lang="el-GR" sz="2400" b="1" dirty="0">
                <a:solidFill>
                  <a:srgbClr val="FF0000"/>
                </a:solidFill>
              </a:rPr>
              <a:t>, </a:t>
            </a:r>
            <a:r>
              <a:rPr lang="el-GR" sz="2400" b="1" dirty="0" err="1">
                <a:solidFill>
                  <a:srgbClr val="FF0000"/>
                </a:solidFill>
              </a:rPr>
              <a:t>pharming</a:t>
            </a:r>
            <a:r>
              <a:rPr lang="el-GR" sz="2400" b="1" dirty="0">
                <a:solidFill>
                  <a:srgbClr val="FF0000"/>
                </a:solidFill>
              </a:rPr>
              <a:t>, </a:t>
            </a:r>
            <a:r>
              <a:rPr lang="el-GR" sz="2400" b="1" dirty="0" err="1">
                <a:solidFill>
                  <a:srgbClr val="FF0000"/>
                </a:solidFill>
              </a:rPr>
              <a:t>scams</a:t>
            </a:r>
            <a:r>
              <a:rPr lang="el-GR" sz="2400" b="1" dirty="0">
                <a:solidFill>
                  <a:srgbClr val="FF0000"/>
                </a:solidFill>
              </a:rPr>
              <a:t>, …</a:t>
            </a:r>
            <a:endParaRPr lang="en-US" sz="2400" b="1" dirty="0">
              <a:solidFill>
                <a:srgbClr val="FF0000"/>
              </a:solidFill>
            </a:endParaRPr>
          </a:p>
          <a:p>
            <a:endParaRPr lang="el-GR" dirty="0"/>
          </a:p>
        </p:txBody>
      </p:sp>
      <p:pic>
        <p:nvPicPr>
          <p:cNvPr id="4" name="Picture 4" descr="MCj02908650000[1]"/>
          <p:cNvPicPr>
            <a:picLocks noChangeAspect="1" noChangeArrowheads="1"/>
          </p:cNvPicPr>
          <p:nvPr/>
        </p:nvPicPr>
        <p:blipFill>
          <a:blip r:embed="rId2" cstate="print"/>
          <a:srcRect/>
          <a:stretch>
            <a:fillRect/>
          </a:stretch>
        </p:blipFill>
        <p:spPr bwMode="auto">
          <a:xfrm>
            <a:off x="1066800" y="2556379"/>
            <a:ext cx="7391400" cy="37682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noAutofit/>
          </a:bodyPr>
          <a:lstStyle/>
          <a:p>
            <a:pPr marL="342900" indent="-342900"/>
            <a:r>
              <a:rPr lang="el-GR" dirty="0"/>
              <a:t>Προστάτεψε τα προσωπικά σου </a:t>
            </a:r>
            <a:br>
              <a:rPr lang="el-GR" dirty="0"/>
            </a:br>
            <a:r>
              <a:rPr lang="el-GR" dirty="0"/>
              <a:t>στοιχεία</a:t>
            </a:r>
          </a:p>
        </p:txBody>
      </p:sp>
      <p:sp>
        <p:nvSpPr>
          <p:cNvPr id="9219" name="Rectangle 3"/>
          <p:cNvSpPr>
            <a:spLocks noGrp="1"/>
          </p:cNvSpPr>
          <p:nvPr>
            <p:ph type="body" idx="1"/>
          </p:nvPr>
        </p:nvSpPr>
        <p:spPr/>
        <p:txBody>
          <a:bodyPr/>
          <a:lstStyle/>
          <a:p>
            <a:r>
              <a:rPr lang="el-GR" dirty="0"/>
              <a:t>είναι </a:t>
            </a:r>
            <a:r>
              <a:rPr lang="el-GR" dirty="0" smtClean="0"/>
              <a:t>απλό, στο διαδίκτυο κάνε ότι θα έκανες στον πραγματικό κόσμο</a:t>
            </a:r>
          </a:p>
          <a:p>
            <a:r>
              <a:rPr lang="el-GR" dirty="0" smtClean="0"/>
              <a:t>Σκέψου ότι είσαι σε μία πλατεία…</a:t>
            </a:r>
          </a:p>
          <a:p>
            <a:pPr lvl="1"/>
            <a:r>
              <a:rPr lang="el-GR" dirty="0" smtClean="0"/>
              <a:t>θα έλεγες ποτέ σε </a:t>
            </a:r>
            <a:r>
              <a:rPr lang="el-GR" dirty="0"/>
              <a:t>κάποιον άγνωστο που θα συναντούσες </a:t>
            </a:r>
            <a:r>
              <a:rPr lang="el-GR" dirty="0" smtClean="0"/>
              <a:t>στην πλατεία </a:t>
            </a:r>
          </a:p>
          <a:p>
            <a:pPr lvl="2"/>
            <a:r>
              <a:rPr lang="el-GR" dirty="0" smtClean="0"/>
              <a:t>το τηλέφωνο σου, τη διεύθυνση σου, τον αριθμό της πιστωτικής κάρτας του μπαμπά σου;</a:t>
            </a:r>
            <a:endParaRPr lang="el-GR" dirty="0"/>
          </a:p>
          <a:p>
            <a:pPr lvl="1"/>
            <a:r>
              <a:rPr lang="el-GR" dirty="0"/>
              <a:t>τότε μη το </a:t>
            </a:r>
            <a:r>
              <a:rPr lang="el-GR" dirty="0" smtClean="0"/>
              <a:t>πεις σε κάποιον </a:t>
            </a:r>
            <a:r>
              <a:rPr lang="el-GR" dirty="0"/>
              <a:t>ξένο στο </a:t>
            </a:r>
            <a:r>
              <a:rPr lang="el-GR" dirty="0" smtClean="0"/>
              <a:t>διαδίκτυο…</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marL="342900" indent="-342900"/>
            <a:r>
              <a:rPr lang="el-GR" dirty="0" smtClean="0"/>
              <a:t>Αναξιοπιστία πληροφορίας</a:t>
            </a:r>
            <a:br>
              <a:rPr lang="el-GR" dirty="0" smtClean="0"/>
            </a:br>
            <a:r>
              <a:rPr lang="el-GR" sz="2200" dirty="0" smtClean="0"/>
              <a:t> Οι κακοτοπιές του διαδικτύου (7/7)</a:t>
            </a:r>
            <a:endParaRPr lang="el-GR" dirty="0"/>
          </a:p>
        </p:txBody>
      </p:sp>
      <p:pic>
        <p:nvPicPr>
          <p:cNvPr id="7" name="Picture 2" descr="uZoo13"/>
          <p:cNvPicPr>
            <a:picLocks noChangeAspect="1" noChangeArrowheads="1"/>
          </p:cNvPicPr>
          <p:nvPr/>
        </p:nvPicPr>
        <p:blipFill>
          <a:blip r:embed="rId2" cstate="print"/>
          <a:srcRect/>
          <a:stretch>
            <a:fillRect/>
          </a:stretch>
        </p:blipFill>
        <p:spPr bwMode="auto">
          <a:xfrm>
            <a:off x="518864" y="1556792"/>
            <a:ext cx="8229600" cy="464466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6" descr="global%20internetJ"/>
          <p:cNvPicPr>
            <a:picLocks noChangeAspect="1" noChangeArrowheads="1"/>
          </p:cNvPicPr>
          <p:nvPr/>
        </p:nvPicPr>
        <p:blipFill>
          <a:blip r:embed="rId3" cstate="print"/>
          <a:srcRect/>
          <a:stretch>
            <a:fillRect/>
          </a:stretch>
        </p:blipFill>
        <p:spPr bwMode="auto">
          <a:xfrm>
            <a:off x="539552" y="869613"/>
            <a:ext cx="8604448" cy="5912187"/>
          </a:xfrm>
          <a:prstGeom prst="rect">
            <a:avLst/>
          </a:prstGeom>
          <a:noFill/>
          <a:ln w="9525">
            <a:noFill/>
            <a:miter lim="800000"/>
            <a:headEnd/>
            <a:tailEnd/>
          </a:ln>
        </p:spPr>
      </p:pic>
      <p:sp>
        <p:nvSpPr>
          <p:cNvPr id="4100" name="Rectangle 2"/>
          <p:cNvSpPr>
            <a:spLocks noGrp="1" noChangeArrowheads="1"/>
          </p:cNvSpPr>
          <p:nvPr>
            <p:ph type="title"/>
          </p:nvPr>
        </p:nvSpPr>
        <p:spPr>
          <a:xfrm>
            <a:off x="457200" y="53752"/>
            <a:ext cx="8229600" cy="1143000"/>
          </a:xfrm>
        </p:spPr>
        <p:txBody>
          <a:bodyPr/>
          <a:lstStyle/>
          <a:p>
            <a:pPr eaLnBrk="1" hangingPunct="1"/>
            <a:r>
              <a:rPr lang="el-GR" dirty="0" smtClean="0"/>
              <a:t>Τι είναι το διαδίκτυο;</a:t>
            </a:r>
          </a:p>
        </p:txBody>
      </p:sp>
      <p:sp>
        <p:nvSpPr>
          <p:cNvPr id="7" name="6 - Επεξήγηση με στρογγυλεμένο παραλληλόγραμμο"/>
          <p:cNvSpPr/>
          <p:nvPr/>
        </p:nvSpPr>
        <p:spPr>
          <a:xfrm>
            <a:off x="179512" y="5462736"/>
            <a:ext cx="2514600" cy="990600"/>
          </a:xfrm>
          <a:prstGeom prst="wedgeRoundRectCallout">
            <a:avLst>
              <a:gd name="adj1" fmla="val 46699"/>
              <a:gd name="adj2" fmla="val -1059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t>επικοινωνία</a:t>
            </a:r>
            <a:endParaRPr lang="el-GR" b="1" dirty="0"/>
          </a:p>
        </p:txBody>
      </p:sp>
      <p:sp>
        <p:nvSpPr>
          <p:cNvPr id="8" name="7 - Ορθογώνιο"/>
          <p:cNvSpPr/>
          <p:nvPr/>
        </p:nvSpPr>
        <p:spPr>
          <a:xfrm>
            <a:off x="5305088" y="6309320"/>
            <a:ext cx="3659400" cy="369332"/>
          </a:xfrm>
          <a:prstGeom prst="rect">
            <a:avLst/>
          </a:prstGeom>
        </p:spPr>
        <p:txBody>
          <a:bodyPr wrap="none">
            <a:spAutoFit/>
          </a:bodyPr>
          <a:lstStyle/>
          <a:p>
            <a:pPr algn="ctr"/>
            <a:r>
              <a:rPr lang="el-GR" b="1" dirty="0"/>
              <a:t>ένα παγκόσμιο δίκτυο υπολογιστών</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p:txBody>
          <a:bodyPr>
            <a:noAutofit/>
          </a:bodyPr>
          <a:lstStyle/>
          <a:p>
            <a:pPr marL="342900" indent="-342900"/>
            <a:r>
              <a:rPr lang="el-GR" dirty="0" smtClean="0"/>
              <a:t>Αξιοπιστία…</a:t>
            </a:r>
            <a:endParaRPr lang="el-GR" dirty="0"/>
          </a:p>
        </p:txBody>
      </p:sp>
      <p:sp>
        <p:nvSpPr>
          <p:cNvPr id="12291" name="Rectangle 3"/>
          <p:cNvSpPr>
            <a:spLocks noGrp="1"/>
          </p:cNvSpPr>
          <p:nvPr>
            <p:ph type="body" idx="4294967295"/>
          </p:nvPr>
        </p:nvSpPr>
        <p:spPr/>
        <p:txBody>
          <a:bodyPr>
            <a:normAutofit/>
          </a:bodyPr>
          <a:lstStyle/>
          <a:p>
            <a:r>
              <a:rPr lang="el-GR" dirty="0" smtClean="0"/>
              <a:t>Διασταύρωσε…</a:t>
            </a:r>
          </a:p>
          <a:p>
            <a:r>
              <a:rPr lang="el-GR" dirty="0" smtClean="0"/>
              <a:t>Δεν </a:t>
            </a:r>
            <a:r>
              <a:rPr lang="el-GR" dirty="0"/>
              <a:t>είναι όλοι </a:t>
            </a:r>
            <a:r>
              <a:rPr lang="el-GR" dirty="0" smtClean="0"/>
              <a:t>αξιόπιστοι…</a:t>
            </a:r>
          </a:p>
          <a:p>
            <a:r>
              <a:rPr lang="el-GR" dirty="0" smtClean="0"/>
              <a:t>Κάποιοι </a:t>
            </a:r>
            <a:r>
              <a:rPr lang="el-GR" dirty="0"/>
              <a:t>μπορεί να λένε ψέματα για την ηλικία τους και για το ποιοι πραγματικά είναι. </a:t>
            </a:r>
          </a:p>
          <a:p>
            <a:r>
              <a:rPr lang="el-GR" dirty="0"/>
              <a:t>Βεβαιώσου ότι γνωρίζεις με ποιόν μιλάς </a:t>
            </a:r>
            <a:endParaRPr lang="en-US" dirty="0" smtClean="0"/>
          </a:p>
          <a:p>
            <a:r>
              <a:rPr lang="el-GR" dirty="0" smtClean="0"/>
              <a:t>αξιοποίησε ιστοσελίδες </a:t>
            </a:r>
            <a:r>
              <a:rPr lang="el-GR" dirty="0"/>
              <a:t>και προγράμματα για να προστατέψεις τον υπολογιστή σου</a:t>
            </a:r>
            <a:r>
              <a:rPr lang="en-GB"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Επεξήγηση με στρογγυλεμένο παραλληλόγραμμο"/>
          <p:cNvSpPr/>
          <p:nvPr/>
        </p:nvSpPr>
        <p:spPr>
          <a:xfrm>
            <a:off x="251520" y="692696"/>
            <a:ext cx="8352928" cy="5184576"/>
          </a:xfrm>
          <a:prstGeom prst="wedgeRoundRectCallou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l-GR" sz="28700" b="1" dirty="0" smtClean="0">
                <a:solidFill>
                  <a:schemeClr val="bg1"/>
                </a:solidFill>
              </a:rPr>
              <a:t>μίλα</a:t>
            </a:r>
            <a:endParaRPr lang="el-GR" dirty="0">
              <a:solidFill>
                <a:schemeClr val="bg1"/>
              </a:solidFill>
            </a:endParaRPr>
          </a:p>
        </p:txBody>
      </p:sp>
      <p:sp>
        <p:nvSpPr>
          <p:cNvPr id="4" name="3 - TextBox"/>
          <p:cNvSpPr txBox="1"/>
          <p:nvPr/>
        </p:nvSpPr>
        <p:spPr>
          <a:xfrm>
            <a:off x="467544" y="260648"/>
            <a:ext cx="4968552" cy="369332"/>
          </a:xfrm>
          <a:prstGeom prst="rect">
            <a:avLst/>
          </a:prstGeom>
          <a:noFill/>
        </p:spPr>
        <p:txBody>
          <a:bodyPr wrap="square" rtlCol="0">
            <a:spAutoFit/>
          </a:bodyPr>
          <a:lstStyle/>
          <a:p>
            <a:r>
              <a:rPr lang="el-GR" b="1" dirty="0" smtClean="0">
                <a:solidFill>
                  <a:srgbClr val="0000FF"/>
                </a:solidFill>
              </a:rPr>
              <a:t>αν σου τύχει οτιδήποτε από τα προηγούμενα…</a:t>
            </a:r>
            <a:endParaRPr lang="el-GR" b="1" dirty="0">
              <a:solidFill>
                <a:srgbClr val="0000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normAutofit/>
          </a:bodyPr>
          <a:lstStyle/>
          <a:p>
            <a:pPr marL="342900" indent="-342900"/>
            <a:r>
              <a:rPr lang="el-GR" sz="4000" dirty="0" smtClean="0"/>
              <a:t>προπάντων </a:t>
            </a:r>
            <a:r>
              <a:rPr lang="el-GR" sz="4000" b="1" dirty="0" smtClean="0">
                <a:solidFill>
                  <a:srgbClr val="0000FF"/>
                </a:solidFill>
              </a:rPr>
              <a:t>μίλα</a:t>
            </a:r>
            <a:r>
              <a:rPr lang="el-GR" sz="4000" dirty="0"/>
              <a:t>…</a:t>
            </a:r>
          </a:p>
        </p:txBody>
      </p:sp>
      <p:sp>
        <p:nvSpPr>
          <p:cNvPr id="13315" name="Rectangle 3"/>
          <p:cNvSpPr>
            <a:spLocks noGrp="1"/>
          </p:cNvSpPr>
          <p:nvPr>
            <p:ph type="body" idx="1"/>
          </p:nvPr>
        </p:nvSpPr>
        <p:spPr/>
        <p:txBody>
          <a:bodyPr>
            <a:normAutofit/>
          </a:bodyPr>
          <a:lstStyle/>
          <a:p>
            <a:r>
              <a:rPr lang="el-GR" dirty="0" smtClean="0"/>
              <a:t>Επικοινωνία…</a:t>
            </a:r>
          </a:p>
          <a:p>
            <a:r>
              <a:rPr lang="el-GR" dirty="0" smtClean="0"/>
              <a:t>Αν </a:t>
            </a:r>
            <a:r>
              <a:rPr lang="el-GR" dirty="0"/>
              <a:t>κάτι σε ανησυχεί ή σε φέρνει σε δύσκολη θέση ενημέρωσε </a:t>
            </a:r>
            <a:r>
              <a:rPr lang="el-GR" b="1" dirty="0">
                <a:solidFill>
                  <a:srgbClr val="FF0000"/>
                </a:solidFill>
              </a:rPr>
              <a:t>ΑΜΕΣΩΣ </a:t>
            </a:r>
            <a:r>
              <a:rPr lang="el-GR" dirty="0" smtClean="0"/>
              <a:t>κάποιον έμπιστο «μεγάλο», (γονείς, συγγενείς, δασκάλους…)</a:t>
            </a:r>
            <a:endParaRPr lang="el-GR" dirty="0"/>
          </a:p>
          <a:p>
            <a:r>
              <a:rPr lang="el-GR" dirty="0"/>
              <a:t>Κάνε το ίδιο αν κάποιος φίλος / φίλη χρειάζεται βοήθεια</a:t>
            </a:r>
            <a:r>
              <a:rPr lang="en-GB" dirty="0"/>
              <a:t>.</a:t>
            </a:r>
            <a:endParaRPr lang="el-GR" dirty="0"/>
          </a:p>
        </p:txBody>
      </p:sp>
      <p:sp>
        <p:nvSpPr>
          <p:cNvPr id="11" name="10 - Επεξήγηση με στρογγυλεμένο παραλληλόγραμμο"/>
          <p:cNvSpPr/>
          <p:nvPr/>
        </p:nvSpPr>
        <p:spPr>
          <a:xfrm>
            <a:off x="6084168" y="4941168"/>
            <a:ext cx="2880320" cy="1584176"/>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lstStyle/>
          <a:p>
            <a:r>
              <a:rPr lang="el-GR" sz="2400" dirty="0" smtClean="0"/>
              <a:t>Δεν εννοώ </a:t>
            </a:r>
          </a:p>
          <a:p>
            <a:r>
              <a:rPr lang="el-GR" sz="2400" dirty="0" smtClean="0"/>
              <a:t>αυτά…</a:t>
            </a:r>
            <a:endParaRPr lang="el-GR" sz="2400" dirty="0"/>
          </a:p>
        </p:txBody>
      </p:sp>
      <p:pic>
        <p:nvPicPr>
          <p:cNvPr id="12" name="Picture 2" descr="http://www.fresca.gr/agrosan_/mhla_fila.jpg"/>
          <p:cNvPicPr>
            <a:picLocks noChangeAspect="1" noChangeArrowheads="1"/>
          </p:cNvPicPr>
          <p:nvPr/>
        </p:nvPicPr>
        <p:blipFill>
          <a:blip r:embed="rId2" cstate="print"/>
          <a:srcRect/>
          <a:stretch>
            <a:fillRect/>
          </a:stretch>
        </p:blipFill>
        <p:spPr bwMode="auto">
          <a:xfrm>
            <a:off x="7596336" y="5085184"/>
            <a:ext cx="1296144" cy="129614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dirty="0" smtClean="0"/>
              <a:t>ενημέρωση και βοήθεια</a:t>
            </a:r>
          </a:p>
        </p:txBody>
      </p:sp>
      <p:sp>
        <p:nvSpPr>
          <p:cNvPr id="14339" name="Rectangle 3"/>
          <p:cNvSpPr>
            <a:spLocks noGrp="1" noChangeArrowheads="1"/>
          </p:cNvSpPr>
          <p:nvPr>
            <p:ph type="body" idx="1"/>
          </p:nvPr>
        </p:nvSpPr>
        <p:spPr/>
        <p:txBody>
          <a:bodyPr/>
          <a:lstStyle/>
          <a:p>
            <a:pPr eaLnBrk="1" hangingPunct="1"/>
            <a:r>
              <a:rPr lang="el-GR" smtClean="0"/>
              <a:t>Ελληνικό Κέντρο Ασφαλούς Διαδικτύου</a:t>
            </a:r>
          </a:p>
          <a:p>
            <a:pPr lvl="1" eaLnBrk="1" hangingPunct="1"/>
            <a:r>
              <a:rPr lang="el-GR" smtClean="0"/>
              <a:t>Δράση Ενημέρωσης </a:t>
            </a:r>
            <a:r>
              <a:rPr lang="el-GR" i="1" smtClean="0"/>
              <a:t>Saferinternet.gr</a:t>
            </a:r>
            <a:br>
              <a:rPr lang="el-GR" i="1" smtClean="0"/>
            </a:br>
            <a:r>
              <a:rPr lang="el-GR" i="1" smtClean="0">
                <a:hlinkClick r:id="rId3"/>
              </a:rPr>
              <a:t>http://www.saferinternet.gr</a:t>
            </a:r>
            <a:r>
              <a:rPr lang="el-GR" i="1" smtClean="0"/>
              <a:t> </a:t>
            </a:r>
          </a:p>
          <a:p>
            <a:pPr lvl="1" eaLnBrk="1" hangingPunct="1"/>
            <a:r>
              <a:rPr lang="el-GR" smtClean="0"/>
              <a:t>Ελληνική ανοιχτή γραμμή </a:t>
            </a:r>
            <a:br>
              <a:rPr lang="el-GR" smtClean="0"/>
            </a:br>
            <a:r>
              <a:rPr lang="el-GR" smtClean="0"/>
              <a:t>για το παράνομο περιεχόμενο στο διαδίκτυο </a:t>
            </a:r>
            <a:r>
              <a:rPr lang="el-GR" smtClean="0">
                <a:hlinkClick r:id="rId4"/>
              </a:rPr>
              <a:t>http://www.safeline.gr</a:t>
            </a:r>
            <a:endParaRPr lang="el-GR" smtClean="0"/>
          </a:p>
          <a:p>
            <a:pPr lvl="1" eaLnBrk="1" hangingPunct="1"/>
            <a:r>
              <a:rPr lang="el-GR" smtClean="0"/>
              <a:t>Γραμμή Βοηθείας </a:t>
            </a:r>
            <a:r>
              <a:rPr lang="el-GR" i="1" smtClean="0"/>
              <a:t>ΥποΣΤΗΡΙΖΩ </a:t>
            </a:r>
          </a:p>
          <a:p>
            <a:pPr lvl="1" eaLnBrk="1" hangingPunct="1">
              <a:buFontTx/>
              <a:buNone/>
            </a:pPr>
            <a:r>
              <a:rPr lang="el-GR" smtClean="0"/>
              <a:t>	</a:t>
            </a:r>
            <a:r>
              <a:rPr lang="el-GR" b="1" smtClean="0">
                <a:solidFill>
                  <a:srgbClr val="FF0000"/>
                </a:solidFill>
              </a:rPr>
              <a:t>800 11 800 15 </a:t>
            </a:r>
            <a:r>
              <a:rPr lang="el-GR" smtClean="0"/>
              <a:t>/ </a:t>
            </a:r>
            <a:r>
              <a:rPr lang="el-GR" smtClean="0">
                <a:hlinkClick r:id="rId5"/>
              </a:rPr>
              <a:t>help@saferinternet.gr</a:t>
            </a:r>
            <a:endParaRPr lang="el-GR" smtClean="0"/>
          </a:p>
          <a:p>
            <a:pPr lvl="1" eaLnBrk="1" hangingPunct="1">
              <a:buFontTx/>
              <a:buNone/>
            </a:pPr>
            <a:endParaRPr lang="el-GR" b="1" smtClean="0"/>
          </a:p>
        </p:txBody>
      </p:sp>
      <p:pic>
        <p:nvPicPr>
          <p:cNvPr id="14340" name="Picture 4" descr="3_helpline_logo"/>
          <p:cNvPicPr>
            <a:picLocks noChangeAspect="1" noChangeArrowheads="1"/>
          </p:cNvPicPr>
          <p:nvPr/>
        </p:nvPicPr>
        <p:blipFill>
          <a:blip r:embed="rId6" cstate="print"/>
          <a:srcRect/>
          <a:stretch>
            <a:fillRect/>
          </a:stretch>
        </p:blipFill>
        <p:spPr bwMode="auto">
          <a:xfrm>
            <a:off x="6248400" y="5791200"/>
            <a:ext cx="2241550" cy="646113"/>
          </a:xfrm>
          <a:prstGeom prst="rect">
            <a:avLst/>
          </a:prstGeom>
          <a:noFill/>
          <a:ln w="9525">
            <a:noFill/>
            <a:miter lim="800000"/>
            <a:headEnd/>
            <a:tailEnd/>
          </a:ln>
        </p:spPr>
      </p:pic>
      <p:pic>
        <p:nvPicPr>
          <p:cNvPr id="14341" name="Picture 5" descr="safeline"/>
          <p:cNvPicPr>
            <a:picLocks noChangeAspect="1" noChangeArrowheads="1"/>
          </p:cNvPicPr>
          <p:nvPr/>
        </p:nvPicPr>
        <p:blipFill>
          <a:blip r:embed="rId7" cstate="print"/>
          <a:srcRect/>
          <a:stretch>
            <a:fillRect/>
          </a:stretch>
        </p:blipFill>
        <p:spPr bwMode="auto">
          <a:xfrm>
            <a:off x="6934200" y="4114800"/>
            <a:ext cx="1662113" cy="974725"/>
          </a:xfrm>
          <a:prstGeom prst="rect">
            <a:avLst/>
          </a:prstGeom>
          <a:noFill/>
          <a:ln w="9525">
            <a:noFill/>
            <a:miter lim="800000"/>
            <a:headEnd/>
            <a:tailEnd/>
          </a:ln>
        </p:spPr>
      </p:pic>
      <p:pic>
        <p:nvPicPr>
          <p:cNvPr id="14342" name="Picture 6"/>
          <p:cNvPicPr>
            <a:picLocks noChangeAspect="1" noChangeArrowheads="1"/>
          </p:cNvPicPr>
          <p:nvPr/>
        </p:nvPicPr>
        <p:blipFill>
          <a:blip r:embed="rId8" cstate="print"/>
          <a:srcRect/>
          <a:stretch>
            <a:fillRect/>
          </a:stretch>
        </p:blipFill>
        <p:spPr bwMode="auto">
          <a:xfrm>
            <a:off x="6172200" y="2743200"/>
            <a:ext cx="2457450" cy="69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p:txBody>
          <a:bodyPr>
            <a:noAutofit/>
          </a:bodyPr>
          <a:lstStyle/>
          <a:p>
            <a:r>
              <a:rPr lang="el-GR" dirty="0"/>
              <a:t>Δράση </a:t>
            </a:r>
            <a:r>
              <a:rPr lang="el-GR" dirty="0" smtClean="0"/>
              <a:t>Ενημέρωσης </a:t>
            </a:r>
            <a:r>
              <a:rPr lang="en-US" dirty="0" smtClean="0"/>
              <a:t>www.saferinternet.gr</a:t>
            </a:r>
            <a:endParaRPr lang="el-GR" dirty="0"/>
          </a:p>
        </p:txBody>
      </p:sp>
      <p:pic>
        <p:nvPicPr>
          <p:cNvPr id="13315" name="Picture 2"/>
          <p:cNvPicPr>
            <a:picLocks noGrp="1" noChangeAspect="1" noChangeArrowheads="1"/>
          </p:cNvPicPr>
          <p:nvPr>
            <p:ph idx="1"/>
          </p:nvPr>
        </p:nvPicPr>
        <p:blipFill>
          <a:blip r:embed="rId3" cstate="print"/>
          <a:srcRect/>
          <a:stretch>
            <a:fillRect/>
          </a:stretch>
        </p:blipFill>
        <p:spPr>
          <a:xfrm>
            <a:off x="467544" y="1628800"/>
            <a:ext cx="8280920" cy="5005388"/>
          </a:xfr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σύννεφο"/>
          <p:cNvSpPr/>
          <p:nvPr/>
        </p:nvSpPr>
        <p:spPr>
          <a:xfrm>
            <a:off x="107504" y="836712"/>
            <a:ext cx="4032448" cy="2232248"/>
          </a:xfrm>
          <a:prstGeom prst="cloudCallout">
            <a:avLst>
              <a:gd name="adj1" fmla="val 20689"/>
              <a:gd name="adj2" fmla="val 1239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smtClean="0"/>
              <a:t>εμείς δημιουργούμε το Διαδίκτυο </a:t>
            </a:r>
          </a:p>
        </p:txBody>
      </p:sp>
      <p:sp>
        <p:nvSpPr>
          <p:cNvPr id="8" name="7 - Επεξήγηση με σύννεφο"/>
          <p:cNvSpPr/>
          <p:nvPr/>
        </p:nvSpPr>
        <p:spPr>
          <a:xfrm>
            <a:off x="4283968" y="260648"/>
            <a:ext cx="4860032" cy="3312368"/>
          </a:xfrm>
          <a:prstGeom prst="cloudCallout">
            <a:avLst>
              <a:gd name="adj1" fmla="val -44115"/>
              <a:gd name="adj2" fmla="val 943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dirty="0" smtClean="0"/>
              <a:t>εμείς είμαστε αυτοί που μπορούμε να το κάνουμε πιο ασφαλές</a:t>
            </a:r>
            <a:endParaRPr lang="el-GR"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r"/>
            <a:r>
              <a:rPr lang="el-GR" dirty="0" smtClean="0"/>
              <a:t>ένα εργαλείο…</a:t>
            </a:r>
            <a:endParaRPr lang="el-GR" dirty="0"/>
          </a:p>
        </p:txBody>
      </p:sp>
      <p:sp>
        <p:nvSpPr>
          <p:cNvPr id="5" name="2 - Θέση περιεχομένου"/>
          <p:cNvSpPr txBox="1">
            <a:spLocks/>
          </p:cNvSpPr>
          <p:nvPr/>
        </p:nvSpPr>
        <p:spPr bwMode="auto">
          <a:xfrm>
            <a:off x="179512" y="5867400"/>
            <a:ext cx="8964488"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l-GR" i="0" u="none" strike="noStrike" kern="0" cap="none" spc="0" normalizeH="0" baseline="0" noProof="0" dirty="0" smtClean="0">
                <a:ln>
                  <a:noFill/>
                </a:ln>
                <a:effectLst/>
                <a:uLnTx/>
                <a:uFillTx/>
                <a:latin typeface="+mn-lt"/>
                <a:ea typeface="+mn-ea"/>
                <a:cs typeface="+mn-cs"/>
              </a:rPr>
              <a:t>ένα</a:t>
            </a:r>
            <a:r>
              <a:rPr kumimoji="0" lang="el-GR" i="0" u="none" strike="noStrike" kern="0" cap="none" spc="0" normalizeH="0" baseline="0" noProof="0" dirty="0" smtClean="0">
                <a:ln>
                  <a:noFill/>
                </a:ln>
                <a:solidFill>
                  <a:srgbClr val="003399"/>
                </a:solidFill>
                <a:effectLst/>
                <a:uLnTx/>
                <a:uFillTx/>
                <a:latin typeface="+mn-lt"/>
                <a:ea typeface="+mn-ea"/>
                <a:cs typeface="+mn-cs"/>
              </a:rPr>
              <a:t> </a:t>
            </a:r>
            <a:r>
              <a:rPr kumimoji="0" lang="el-GR" b="1" i="0" u="none" strike="noStrike" kern="0" cap="none" spc="0" normalizeH="0" baseline="0" noProof="0" dirty="0" smtClean="0">
                <a:ln>
                  <a:noFill/>
                </a:ln>
                <a:solidFill>
                  <a:srgbClr val="FF0000"/>
                </a:solidFill>
                <a:effectLst/>
                <a:uLnTx/>
                <a:uFillTx/>
                <a:latin typeface="+mn-lt"/>
                <a:ea typeface="+mn-ea"/>
                <a:cs typeface="+mn-cs"/>
              </a:rPr>
              <a:t>εργαλείο</a:t>
            </a:r>
            <a:r>
              <a:rPr kumimoji="0" lang="el-GR" i="0" u="none" strike="noStrike" kern="0" cap="none" spc="0" normalizeH="0" baseline="0" noProof="0" dirty="0" smtClean="0">
                <a:ln>
                  <a:noFill/>
                </a:ln>
                <a:solidFill>
                  <a:srgbClr val="003399"/>
                </a:solidFill>
                <a:effectLst/>
                <a:uLnTx/>
                <a:uFillTx/>
                <a:latin typeface="+mn-lt"/>
                <a:ea typeface="+mn-ea"/>
                <a:cs typeface="+mn-cs"/>
              </a:rPr>
              <a:t> </a:t>
            </a:r>
            <a:r>
              <a:rPr kumimoji="0" lang="el-GR" i="0" u="none" strike="noStrike" kern="0" cap="none" spc="0" normalizeH="0" baseline="0" noProof="0" dirty="0" smtClean="0">
                <a:ln>
                  <a:noFill/>
                </a:ln>
                <a:effectLst/>
                <a:uLnTx/>
                <a:uFillTx/>
                <a:latin typeface="+mn-lt"/>
                <a:ea typeface="+mn-ea"/>
                <a:cs typeface="+mn-cs"/>
              </a:rPr>
              <a:t>με απεριόριστα οφέλη για μικρούς και μεγάλους…</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l-GR" i="0" u="none" strike="noStrike" kern="0" cap="none" spc="0" normalizeH="0" baseline="0" noProof="0" dirty="0" smtClean="0">
                <a:ln>
                  <a:noFill/>
                </a:ln>
                <a:effectLst/>
                <a:uLnTx/>
                <a:uFillTx/>
                <a:latin typeface="+mn-lt"/>
                <a:ea typeface="+mn-ea"/>
                <a:cs typeface="+mn-cs"/>
              </a:rPr>
              <a:t>τα αποτελέσματά του, θετικά ή αρνητικά, εξαρτώνται από την</a:t>
            </a:r>
            <a:r>
              <a:rPr kumimoji="0" lang="el-GR" i="0" u="none" strike="noStrike" kern="0" cap="none" spc="0" normalizeH="0" baseline="0" noProof="0" dirty="0" smtClean="0">
                <a:ln>
                  <a:noFill/>
                </a:ln>
                <a:solidFill>
                  <a:srgbClr val="003399"/>
                </a:solidFill>
                <a:effectLst/>
                <a:uLnTx/>
                <a:uFillTx/>
                <a:latin typeface="+mn-lt"/>
                <a:ea typeface="+mn-ea"/>
                <a:cs typeface="+mn-cs"/>
              </a:rPr>
              <a:t> </a:t>
            </a:r>
            <a:r>
              <a:rPr kumimoji="0" lang="el-GR" b="1" i="0" u="none" strike="noStrike" kern="0" cap="none" spc="0" normalizeH="0" baseline="0" noProof="0" dirty="0" smtClean="0">
                <a:ln>
                  <a:noFill/>
                </a:ln>
                <a:solidFill>
                  <a:srgbClr val="FF0000"/>
                </a:solidFill>
                <a:effectLst/>
                <a:uLnTx/>
                <a:uFillTx/>
                <a:latin typeface="+mn-lt"/>
                <a:ea typeface="+mn-ea"/>
                <a:cs typeface="+mn-cs"/>
              </a:rPr>
              <a:t>χρήση</a:t>
            </a:r>
            <a:r>
              <a:rPr kumimoji="0" lang="el-GR" i="0" u="none" strike="noStrike" kern="0" cap="none" spc="0" normalizeH="0" baseline="0" noProof="0" dirty="0" smtClean="0">
                <a:ln>
                  <a:noFill/>
                </a:ln>
                <a:solidFill>
                  <a:srgbClr val="003399"/>
                </a:solidFill>
                <a:effectLst/>
                <a:uLnTx/>
                <a:uFillTx/>
                <a:latin typeface="+mn-lt"/>
                <a:ea typeface="+mn-ea"/>
                <a:cs typeface="+mn-cs"/>
              </a:rPr>
              <a:t> </a:t>
            </a:r>
            <a:r>
              <a:rPr kumimoji="0" lang="el-GR" i="0" u="none" strike="noStrike" kern="0" cap="none" spc="0" normalizeH="0" baseline="0" noProof="0" dirty="0" smtClean="0">
                <a:ln>
                  <a:noFill/>
                </a:ln>
                <a:effectLst/>
                <a:uLnTx/>
                <a:uFillTx/>
                <a:latin typeface="+mn-lt"/>
                <a:ea typeface="+mn-ea"/>
                <a:cs typeface="+mn-cs"/>
              </a:rPr>
              <a:t>που εμείς οι ίδιοι κάνουμε!</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l-GR" i="0" u="none" strike="noStrike" kern="0" cap="none" spc="0" normalizeH="0" baseline="0" noProof="0" dirty="0">
              <a:ln>
                <a:noFill/>
              </a:ln>
              <a:solidFill>
                <a:srgbClr val="003399"/>
              </a:solidFill>
              <a:effectLst/>
              <a:uLnTx/>
              <a:uFillTx/>
              <a:latin typeface="+mn-lt"/>
              <a:ea typeface="+mn-ea"/>
              <a:cs typeface="+mn-cs"/>
            </a:endParaRPr>
          </a:p>
        </p:txBody>
      </p:sp>
      <p:sp>
        <p:nvSpPr>
          <p:cNvPr id="27650" name="AutoShape 2" descr="data:image/jpeg;base64,/9j/4AAQSkZJRgABAQAAAQABAAD/2wCEAAkGBhQSEBUUERIUFBEWGRUYExQYFRcaFhMYFRgcGBMTFRoXHCYgGBwjHBcVHy8gIyopLC0sFSAzNTAqNSYsLCkBCQoKDgwOGg8PGiwkHyUsLDAwLDAsLCwpNDUqKSwpLC8yMiosLDUpNSksKiwsKSwsLCwsLSkpLCw0LCktLCwsLP/AABEIANMA7wMBIgACEQEDEQH/xAAcAAEAAwADAQEAAAAAAAAAAAAABQYHAwQIAQL/xABCEAABAwIEAwYEAwYEBAcAAAABAAIDBBEFEiExBkFRBxMiMmFxFEKBkVKhsQgjM2JygkPB4fAVJJLRFlNUY3ST0v/EABoBAQACAwEAAAAAAAAAAAAAAAAEBQEDBgL/xAAwEQACAgADBQYGAwEBAAAAAAAAAQIDBBESBSExQVETIoGx4fAyYXGRodEjQsFyFP/aAAwDAQACEQMRAD8A29ERYMBERAEREARFRuM+2Ciw8ujzd/UtH8GM6NN7ZZH7MOhuNSOmoQF5Vd4h7QqCiuKipjDx/htOeTe3lbcjXr0WD4t2i4hiriPiPhoBtFC4tJGo8RBzP0OtyG7aLo0WAxR7NzHq7X7DYLdCmUt5DvxldLye99DScU/aCaSBQ0Mso1u+U5BptlDc1767ke3SsVvadjU+0sFKNbiONpJv6vzkbciPN9oeqrGRNu9waOXr7Dmod/ET5Dlp4i49XDb6A6fUrb2UI8WRVi77VnXFJdX+yUxCSuqC7v8AEah4cCC3M8MIIs4ZA4NAI3AGqETga4hWAf8AyHD/ADUZ/wAOqpP4k2Qfhby63y2/Ur4zhJu75HuPMgAfrdetC5RNbvl/e77LP9HPW19VEwvZidTduoHfyA+wIfut57MONBV4ZDJU1ERqQXslu5jXEteQ0ubfQlmQ+t781gLuHKeMXe51urnAfoAug+lpnuDIGTSyHytjBJPoARc7cgtU6/ovEl4fE6llvl88sj2GDfZF5p4Q7PMbzZqQTUTDreWUxgnbxMAzE6c2cvZeguGaOpipWMrJ2z1Avnka3KDr4RbS9hbW2q0E8lERFgBERAEREAREQBERAEREAREQBERAF0sZxmGkgfPUSCOJgu5x/IAbkk6ADUrsVdWyKN0kr2sjYC573GzWgbkkrzzxHxA/Hq06uZh1ObRsBI7w62kdf5nD/pbpuSTrtsjVBznwR6hFyeSJHi3tYqsUBp8Likhhv+8nLsr3N/DcaRjmQCXEDpcGNwXgmCFn7xrZpDbMXtBaPRoOw9d1O01M2NoZG0NYNgBYBfZpmsaXPIa1ouSdgBzK5fFbRsv7sNy/JaVYeMN73szzjfDI6WWF9O3u3OzEgE2u3LYgcgbnTZS8brgHqAoSeb46tMuvcMsG36DYfU3d7KcLrb6f67LsNm12QoXaPf78uByW2LITt0w5e/XxOpU4THI8Pe3M4ADc209F2GhjAAMrBsBoBfoPVdbEMQMbo2huYyOt7DS5/P8AIrhx6SHuwJid7taPMSOnpyup7aWbRXRjOemMs8nw5/gknOsLnQcyupR1EtVJ3NBA+ol6gWYy+xc46AepIHqp7grsyqcVyz1ZdT0OhYwDxzjqy+w28ZHPQHdbrgPD0FFCIaWJscY5Ddx/E9x1cfUqNO/lEs6NnJb7d76GX8M9gQLhLis5mfb+DE4tYN9HPsHHkbNy2IOpC1HCOH6elblpoIoW88jACfVxGrthv0UgijN5lqkkskERFgBERAEREAREQBERAEREAREQBERAF8c4AEk2A1J5ADcr6qH21cQ/C4TKGutJORCze9nayHT+QOF/UIDIe1PtNlxKR8UBLcPidpYEGYg2bJJ6XuWt+pF9u/wHCG0MZA1cXud6kPLf0aFVYcHPwWRv8R9nm+mtwQPsLL7h+M1kcDaeGLJkzAvLdfE4u0LtBv67KLtLB23VxhDqn5+hjB42rVJyeWW7y9S+4ni8VO3NM8NHIfM7+lu53HtdULEMTnxF5AvFTC1h1tzP4nemw09z9gwBz395VSGR/S5I9iTy9BYKZYwNADQABsBoAs4DY8KHrs3v37/RFx22NS0U/f3x8vqfimpmxtDWCzR/u59V1sXoXTRhjSAMwLr/AIRe4Gh1vb7LvIr5xTWRzsbJRlr5nQxnFBCy+hefID+ZPoFc+x/sxjqmtxGte2YZiYoQQ5t2neb66iP2vvZVKrw2OUgyNzWvbUjf2Un2XcTOwzE2073H4OqcG63sx7tI3gbXvZpPQ3OwUW9S48i32dOrLSvi98D0ciIohbBERAEREAREQBERAEREAREQBERAEREAREQBYT+0Live1dJRtvZoMj9rXldlbtqCAxx9nhbbiWIx08L5pnhkUYLnuJsAB/mdgOZK8vVGLOxHEp614IaXHuwflbbLGzc6hlr20uV7hHVJI1XWKutyJIBERWZyYRF8e8AEk2A1JOwQyfUVflxiSeTJTeFvN5HLrrsP1U+0aC5ueZ6rzGalwNtlMqktXF8uZ9UDxa3wMds4O066i9/yUniOJMhbdx1+VvN3+nqqvPSzytNU+IuizAEm+W3SwIOXlcdd7rRiLYxWlviTtn4ec59pyR664cxE1FFTTOFnSwwyEb2MjA4i/wBVIqt8A8ZQ4lRtlhAY5tmyw3BMLhpb1abXadLjobgWRQi9CIiAIiIAiIgCIiAIiIAiIgCIiAIiID451hc6AbnoqHxP204fSXayT4mYbRw+Jt+hk8o21sSfRZl2qcZz4hXy0ULyyjgcWPAuBI5htI+T8QDwQ1u2gPqKzPSMpYs0UWd4+Yi5HVxtsNOVlthW5LPkRrsTGuShxk+RLcT8U1uMOHxB7ikBuyBvUaBxuLvPqdByAuvxTUzY2hrBZo/3crpYRjbZhYjK8fLff1apJTKoxSziUmLutnLTZuy5e+IRcVVVNjaXPNmi1zYnfbZfuOUOaHAgtIuDystufIiaXlnluPksoa0ucbNG5Veraeqq4ZZ4YZDRwECR4HhBPN3W2hNr5QRe19bDwtwrJjVX3TCY6KLWaUDf+VvLOdbX2FzrsfSFJhMMUAgjiY2ANyCPKMuW1iCDvcb335qFbbnuXAvcFhFWtc+PkeX8FmibTgtIa357kXzc8x/3yXBW8SC+WBpkedBYG30G7itgZ+zxQd+XmSoMV7iHM2w18ufLmLeXXTcrOOKuD5sBrhK1pmopCWxyW1AOpieflkAGh2cASPmDddmImoPQt+Rshs+t2aptvN+/qdfA+CXSO76uuTe4iv8AbPbYfyj69FdDEMuWwy2tltpba1ui46OsZKxr43BzHC4I/wB6H0XMuExOJtvnnZx6dDqKqoVxygU0yT4NWNq6O5pyQJY7+EtJ8UT9NGn5Xa2P5+heFeKoMQpmz0zrtOjmnzxO5xvHIj7EWIuCsqliDmlrgHNIsQdQQdwVT8PrZ8CrhUQZn0jzaSMHR7f/AC33vZw3a7/uQr3Z2P7VdlZ8XJ9fUhYijT3o8D06ijeHuIYa2nZPTPzxu/6mH5mPHyuHT/JSSuSEEREAREQBERAEREAREQBERAEREB5VYLYnXAizu+m5bWldcfp9lJLudrGC/A4134AEFWM9wAAHGwmB9c9nk/8Aue66an0POORz+0YNW6uqIrEuH2SXczwSbgjQE+oH6j81wYNjDs/cz6SAkA9bcj69Dz/WcUDxRh92iVujm2zW3tyP0P6rM46e9E80WK3+GzwfRkriNP3kT29Wm3uNW/mAqrRYg90Ip4wXSSPDWgcw+wyD1Lv1Vnwiu72Jrvm2d7jf/I/VSXYbw02oxZ0p/hUoL27EF7iWxDW+lszr9WBa7nwkiXgYfFXNcGn4m48CcJMw6hjgaBnsHTOH+JKQM7vbkPQBWFEUMtwuljWCxVcD4KhgfFILOafuCDyINiDyIXdRAebsZwOfAKrJJeWgmcTHKBr9bbPAtcbEC46CTxTHRFGx7I5JhJ5O7F73FwSeQK2riThuCup3QVLM0btj8zHDyvYeTh/obgkLz5W0k+BVfw1Ue8pH3dDKPw387RuLfMzrqL/NU47Aqx9rFZvmuvr5kyi9x7rZZqGZz42uezI8i5Ze+W/K/Vfqop2yMLHtDmOFiDsQq/jmFVNS4dzUtbSvA8u9rb3HnB9wFZGiwt0XOWRUcpJrN8lnu+5YReeaa9SpYVitRgNX3sN5aKQgSRk6OHQ/heNcrv8AUL0FwxxTT4hAJ6V+ZlyHA6PY4bte3kefqCCNFk1RTtkYWPaHMcLOB2IVTwrEJ8Bre/hBlpJLNkYT5m3vld0eNcrvfqQui2ftBXLs7Pi8/Ur8Rh9PejwPTaKM4d4lgroGzUsgew7i4zRutcskb8rh0PvsbqTVuQwiIgCIiAIiIAiIgCIiAIiICuce8GMxOjdA8hr/ADQyWv3bxsfY7H0K89Ay0kxpK1hjmZo0nZ4+Ug8weR5+69UKucb8B0+KQCOoBa9usUzbZ4yd7X3adLtO/oQCPcJuDzRpvojdHTIwpfmSMOaWnYgg/VcON4NV4TJ3VawugJIiqG6tcN9D1/lNiLHcLr1OOxNYXB4cbaNB1J5e31U+NsZLM5+zCW1z05Z9Giu4XincCVu9x4d/MDYfkb/2ref2f+GX09BJPI0tfUvBaCLHu4rtYSCLi7i89LZTzVU7HOykVFq6uYTFe8ELhpMd+9eObL7D5t9t98Ve5ZrI6OMFFuS4vj4BEReT2EREAUNxZwnBiNM6CobcHVjx54ncnsPI/kRoVMogPM0ZmwesdQ1msV7xS2IblebiRt/kJvf8JB6FTWM1dS0sFLCyTN5nOdYM1G4uL6X1BWvcbcEwYnTGKcWeLmGUDxxOPMdQdLt2NuoBGDYfWzYdVOoK8ZQ02jkcbAN1yEE6GN1tDy29qbHYJZ9vXFN811+e72ybRdu0SfiW9u2u/NcdRTtkYWPaHMcLEHYhQ9Lg9R8Y6aWoJhF+6jaXBpBBAD27aX9bn7KcXOzioNaZZ893IsE81vRTKOoqcDqviaU56ZxAkjJNnN5Mk6HU5X8j7kH0NwrxVBiFM2emddp0c0+eJ3ON45EfYixFwVlUsQc0tcA5pFiCLgg7gqnwy1GCVYqqQl9MSBJEXHK4aju5Le5yv1sfz6PZ+0O1/js+Lk+vqV+Iw+nvR4Hp1FEcK8UQ4hSsqKcksdo5p0dG4eZjh1H2OhGhUhV18cTS6WRkbRa5e9rQLmwuXHrorghHOiiv/FlH/wCtpf8A74v/ANKRhqGvF2Oa4aG7SCLHY6IDkREQBERAEREAREQBERAcVTSskY5kjGvjcLOY5oc1wO4cDoQq7SdmWGRTd8yhhEmlrgua0i1i1jiWNOg1ABVnRAEREAREQBERAEREAVW7QOAYcUpix4DZ2AmCbmx3Q9WHS4+u4CtKIDzFgOKS0UzqGvDo3sOVhds3o2/Nh3a7bXorFQUErJpXyTmRjzdkeUARi+g+gAGlr6k6laP2ndnTMUpvCGsrIx+5lPPmYnkfKfrYm/UHHOHuIJIpTRV7XR1DDkBfuTyY88ztZ2zgR6E0W0ME0pW1LjxX+r/Sfh7k8oy8C2KA4k4qgga5jgJZCLGIWtqNe8OwHpvrsorGuJZqib4Wga5x2dI0HNe9jlPyNHNx/Lc2zhfs6hprSTATVG5c7VrTucgPr8x19lFw+ASSsu8Fz8enmTI6rXpr+/L1KjwJh2Kszmje6jgmt3j3CwI5GNrwXXAJs4W/qU+3sljkJfVVU80rvM8EAk7C5eHk2Atqfsr6itpYib4biRXgKo8VmylydktEWBo75pG7xIMzve7S37AbLpTdkLGkOpqqaJ4IcCQHWLdWkFmQgg2N+S0FF4V01zNrwlL/AKooVPU4/h5zRVBrIhclj3GW4A0BbJaQacozy9dbTw32/wALnCLEoH0swsHPaCYr21Lmnxx3PKzvdSijcZ4dp6ptqiJr7bO2e32cNR7LfDEv+yIduzYvfW/uahRV0c0bZIZGyRuF2vY4Oa72I0XOvPMWGV+CuM2HTOmpb5pad2twBqXNGjtB5m2cNNLBa5wF2iU+KRZov3c7QO9gcbuZf5mn52X+b7gKXGSks0VFtU6nlJFqREXo1BERAEREAREQBERAEREAREQBERAEREAWOftE0FN3NPKWkVzn5Ii0avjbq8P5kNJbbmC/1K2NYHjVd/xTiNx1NPQ3a0HYuidYuHvKb35hgWJS0ps2VQdk1FcyR4E4UFFTjMP+YkAMp6fhjHS19fW/orMih+K+Im0VM6V2r/LE38TyPCD6CxJ9B1sqptzl82dSlGmHRImEVR7NTUPpXTVMr3968ujDvlGxcNNA438I0sAQNVbliUdLyM1z1xUssswiIvJsCIiALLO0Lhh1I/4ujLomuu2YRuLchfpcZbWa7Yja/utTXXxChbNE+J4ux7S0j3G/uN/otlc3CWZHxFKug4vjyMzoeOMVo6OOohrXVFM/M14kbnMEhFsri+7hbdpBy3Go1sbZglPxHV00VRT4lA+KVtx5A5hGjmPBgsHA3BsTqCqVwBBnNZh02z2usLXDZIzlLhfW4OU/2cud9/Z2xtwZVUMps6JwkY0nUAnJM0DkA4MOml5D11s4y3tM522tKMZLn5o+Yf2g4rh+JwUWKiKZk5ia2RoaDaR2QSNc0AGzvMHC+mlgQTsyyL9ofCj8PTVkZIkgly3FtBJ4muPM2dGLf1FadgGKiqpYahugljY+3TM0EtNuYNx9F7NB30RFgwEREAREQBERAEREAREQBERARXFeLGloamdts8UUj2X2zBpyX9M1livZHhuWkfMdXzPOvPLHoL+uYv8AyWidt7iMDqbC9zAD6Dv4zf7gD6qs8EU4Zh1MGiw7sO+r7vd+bio+JeUMiy2bDO3PoicWScbVD8QxVlJEfBG7uwRYgOPinkI08oBFr/4fqtNxvEhT00sx/wANjnAdT8o+psPqqH2RYQSZquS5c492xxJu4+aVxvvc5BfqHKNV3U5lliv5JRpXPe/ojRqenbGxrGCzGgNaByDRYBRnEnFENDGHzEkuNmMbYvd1IBI0HM+o6hS6yKcHFMby6GCJ1jzHdQnxe+d2n9/QLxXBSbb4I2Yi11xShxe5GsUtS2SNsjDdj2tc02Iu1wu02Oo0IXKiLUSUEREMhERAQNHwXTxVZqow8SkyFwznKTJ5iR97DbX0FqzwVP8ACcVlgIDJnSsdew0nZ3rGj+/IB1+q0RZfxhMKfH6SbbWmkeQLk5ZS03HM5WW+yl4eTc9/Qq8fVGNWcVlvNu7TcJ+JwirjAu7uy9o180REgtb+lQ3YXiYlwaJuYl0L5YnXvp4u8aNejZG7aWt7K+zwh7XNcAWuBaQRcEEWIIO6x3sAqu5mxCgcRmikztFxmOVxilO9iBli1A576hTyiNlREWDAREQBERAEREAREQBERAEREBAce4Ca3DamnGrnxksHV8ZEkQ9i9rQsp7LsTD6EREkSwOcx7T5gHOLmm29tS3+wrdVmXGfZZL8Sa7CXthqXazQu0inN7l3RpPMbE63BuTrthrjkSsLf2Nmp8Cn9rmI5KJsY3leAf6WeI/nlVh4Rw3uKGCO1iGNLh/M/xP8AfUlZh2hR4i6eCLEKdkMtiIWtLbPzuAJuHuG4A3AWyR3sLgA2FwNh6BQ7YuEFFlxhrFddKxdEkdDiGv7ikml5sjeW/wBVrN/OyqHY/heWnlnI1kdlaerY9yOniLh/au12t12ShDOcsjR9GeM8uob91YeFcP7iigj0uI2l1tszvE4/clefhq+r8jY+/if+V+X6EqiItBMCIiAIipfaRxg+jZGyAgTSHMXEA5WN9DzcdPYH0XqEXJ5I122Rri5SLosx7YvBJSSC1x3tv7Cwi/3Wk0spdGxxFi5rSR0JFyFQe2WEGngfbxCRzQegc27h92t+y20brER8as6JeHmehYX3a0ncgH7hYtwm5tNxjWRXA75swaA21y8MqbabaNdqd7eq13AJy+kp3uN3Oiic47XJYCTp6rGePcQjouKoamSQsZ3Ic52UnJeKSEABoJN7Dl8yszmjdURFgwEREAREQBERAEREAREQBERAEREBjP7RVI5nwNU0D9297Dcbk5ZIwTe5Hgfp7qegmD2tc03a4BwPUEXBVr424VZiNDLTPOUuAMb/AMEjdWO9r6H0JWM4PxJJhn/JYtG+J0ekMuUuY9g2ALR4gNLOF9NDYjWNiIOSTRZ7PvjXJxk8szo9rl5J6SG5Adm13F3ua0G3O2v3WlgW0WM8a4/BU4lBLDJmia2IOdlc2xbI5zvOAdiCtnUe1NQiixw0lO2yS+Rm2F4m+p4geQ53dwiVgbcWDWDI76OfrprqFpKzPs3hvida63lMgv0LpdvrlP2WmLF26SS6I9YPNwcnzbCKpVnaEynqnw1cMkLQT3ctszZGgeaw6+l99bEFcdV2rULRdrpJD0bGQdtznsLcvqvHZT6G3/01LjJFtnnaxpe9waxoJc4mwAG5JWEY/wASiqxDv5Gl0LXMDYza5iY6+X3d4ifVxUxjHENVi7u6hj7unBuRc5fR0rra25NA++6nabgqBtMYSMzneaW3jzDYt6AHYfe9ysTxFeE+Pe3yXJFbiLZYjdD4V+SXh7VKE2u+Rl+sZ8Omxy39tFV+0niymq6eNtPLne2S5GR7dMpF7uaBvb7rrcFV8OHV/cYlSwT08hAc98UbzFfRkzHPF8n4h01tcWNi7d+F6GlbSyUkQifOZD+7t3L2MDTmtewN5G2LdCCb7BTq6YbpxZGsxts4uEkjX8G4kpoaShbLURMdNDEIQ5wHeERtvlO3MD6hY7+0cwf8RgNhc04ubam0j7XU5xx2UVuIuo3wuhZHHSQROEj3DI9oJfo1rurRcdPRQHEHChqcapMNfJJL3FKyKWRpAN2MklzNz5g0eJg8X/ZSSAeiURFgwEREAREQBERAEREAREQBERAEREAXFVUjJWFkrGyMIIc17Q5pBFiCDodCR9VyogKT2g9nkVVhj6elhiikYe8gayNrG523JaA0C2YFw93Kg8C8YxzQNineI6mIZHtfZpdl0DhfnpYjcH6LdFUOJeynD66QyTQZZTfNJG4sLyeb7aOPqRda7K1YsmScPiJUSzRi/Z1WNGK1bb/xO9y66OyyX+ulz91qSqvE/YnLRviqcHLpHxAZ4pHAveRoXtOgcHAm7dPTewiKjtUfAC2qoJoZ7eFjiWh3K5ztDmi4PIqPdTJvOJY4PF1xg4zeW87Pa5MwULQ4AyOkaIzpdtgS9w9LAA/1BUWt4PqKBtNVT04lpZmMkBsSwCRv8OW48DxmFr6HS17EC2YbwhiGO1Mb6mI01FHu4tLPCSM4iDxd73Aea2UZdeh9BVOGRSQmB8bXQluQxkeEttbLZb669MNMiBir1ZbqjwMQwesilha6DKI+TQAMh5tIGxXdVd4y4KqMDqDPTB0uHvOt7nu7mwjlI2NzZr+d7dQe9hHEsFQ27HgO5scQHDrpzHqFy+NwE6JOS3x6/smU3xmsnxOvxbgAqYDYfvmAmM8z1Z9bfdZ1XcRTTwU8E7y+KnziK/mYx+W7ATyGQW6XtsABesfxB9VI2hoM0lTI4BxjOjQL5g5w2tueQAN+i13s+7L6fDYQXNZLVkfvJi29ibXZFfytFvc7noLnZULIU9/hyXvqQ8VKLnuKpL211UkZNBhE742suJpA8tAazNdwjZa1rHzajpddrsbwKeWepxatYWz1BLYmkEWZcF7mhxJDbtaxt9QGHkVqwRWpECIiwAiIgCIiAIiIAiIgCIiAIiIAiIgCIiAIiIAiIgCIiA/MsQc0tcA5pFiCAQQdwQd15n7beGKairGNpYhE14c5zQXEX8J0Dico1OgsERZRlG19mvCtLS0kclPA1ksrAZJNXPde1xmcSQ3QHKLC/JW9EWDAREQ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 name="Picture 2" descr="http://1.bp.blogspot.com/-id2NlAer7Bs/T0SiEo5lYdI/AAAAAAAARDE/MF9VsnYuZSI/s1600/hammer.gif"/>
          <p:cNvPicPr>
            <a:picLocks noChangeAspect="1" noChangeArrowheads="1"/>
          </p:cNvPicPr>
          <p:nvPr/>
        </p:nvPicPr>
        <p:blipFill>
          <a:blip r:embed="rId2" cstate="print"/>
          <a:srcRect/>
          <a:stretch>
            <a:fillRect/>
          </a:stretch>
        </p:blipFill>
        <p:spPr bwMode="auto">
          <a:xfrm>
            <a:off x="3707904" y="1268760"/>
            <a:ext cx="4667250" cy="4124326"/>
          </a:xfrm>
          <a:prstGeom prst="rect">
            <a:avLst/>
          </a:prstGeom>
          <a:noFill/>
        </p:spPr>
      </p:pic>
      <p:sp>
        <p:nvSpPr>
          <p:cNvPr id="9" name="8 - Επεξήγηση με στρογγυλεμένο παραλληλόγραμμο"/>
          <p:cNvSpPr/>
          <p:nvPr/>
        </p:nvSpPr>
        <p:spPr>
          <a:xfrm>
            <a:off x="611560" y="3501008"/>
            <a:ext cx="3024336" cy="1800200"/>
          </a:xfrm>
          <a:prstGeom prst="wedgeRoundRectCallout">
            <a:avLst>
              <a:gd name="adj1" fmla="val 65266"/>
              <a:gd name="adj2" fmla="val 3114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t>Ο τρόπος χρήσης είναι που κάνει τη διαφορά</a:t>
            </a:r>
            <a:endParaRPr lang="el-G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Τίτλος 1"/>
          <p:cNvSpPr>
            <a:spLocks noGrp="1"/>
          </p:cNvSpPr>
          <p:nvPr>
            <p:ph type="title"/>
          </p:nvPr>
        </p:nvSpPr>
        <p:spPr>
          <a:xfrm>
            <a:off x="2819400" y="0"/>
            <a:ext cx="6019800" cy="1143000"/>
          </a:xfrm>
        </p:spPr>
        <p:txBody>
          <a:bodyPr/>
          <a:lstStyle/>
          <a:p>
            <a:pPr algn="r"/>
            <a:r>
              <a:rPr lang="el-GR" dirty="0" smtClean="0"/>
              <a:t>ασφαλής χρήση…</a:t>
            </a:r>
          </a:p>
        </p:txBody>
      </p:sp>
      <p:sp>
        <p:nvSpPr>
          <p:cNvPr id="5123" name="Θέση περιεχομένου 2"/>
          <p:cNvSpPr>
            <a:spLocks noGrp="1"/>
          </p:cNvSpPr>
          <p:nvPr>
            <p:ph idx="1"/>
          </p:nvPr>
        </p:nvSpPr>
        <p:spPr>
          <a:xfrm>
            <a:off x="76200" y="5791200"/>
            <a:ext cx="8763000" cy="1066800"/>
          </a:xfrm>
        </p:spPr>
        <p:txBody>
          <a:bodyPr/>
          <a:lstStyle/>
          <a:p>
            <a:pPr eaLnBrk="1" hangingPunct="1"/>
            <a:r>
              <a:rPr lang="el-GR" sz="1800" dirty="0" smtClean="0"/>
              <a:t>η </a:t>
            </a:r>
            <a:r>
              <a:rPr lang="el-GR" sz="1800" b="1" dirty="0" smtClean="0">
                <a:solidFill>
                  <a:srgbClr val="FF0000"/>
                </a:solidFill>
              </a:rPr>
              <a:t>δημιουργική</a:t>
            </a:r>
            <a:r>
              <a:rPr lang="el-GR" sz="1800" dirty="0" smtClean="0"/>
              <a:t> και </a:t>
            </a:r>
            <a:r>
              <a:rPr lang="el-GR" sz="1800" b="1" dirty="0" smtClean="0">
                <a:solidFill>
                  <a:srgbClr val="FF0000"/>
                </a:solidFill>
              </a:rPr>
              <a:t>ασφαλής</a:t>
            </a:r>
            <a:r>
              <a:rPr lang="el-GR" sz="1800" dirty="0" smtClean="0"/>
              <a:t> χρήση του διαδικτύου είναι δυνατόν να βελτιώσει την ποιότητας της ζωής μας</a:t>
            </a:r>
          </a:p>
          <a:p>
            <a:pPr eaLnBrk="1" hangingPunct="1"/>
            <a:r>
              <a:rPr lang="el-GR" sz="1800" dirty="0" smtClean="0"/>
              <a:t>για να γίνει αυτό πρέπει να μάθουμε…</a:t>
            </a:r>
          </a:p>
        </p:txBody>
      </p:sp>
      <p:pic>
        <p:nvPicPr>
          <p:cNvPr id="5124" name="Picture 18" descr="http://t1.gstatic.com/images?q=tbn:ANd9GcT9kVJItRuC8zcWut4me-Pf4QcqkrVldQs3eWhSkKr_MNP_uD5ZRw"/>
          <p:cNvPicPr>
            <a:picLocks noChangeAspect="1" noChangeArrowheads="1"/>
          </p:cNvPicPr>
          <p:nvPr/>
        </p:nvPicPr>
        <p:blipFill>
          <a:blip r:embed="rId2" cstate="print"/>
          <a:srcRect/>
          <a:stretch>
            <a:fillRect/>
          </a:stretch>
        </p:blipFill>
        <p:spPr bwMode="auto">
          <a:xfrm>
            <a:off x="1039688" y="1143001"/>
            <a:ext cx="79248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Επεξήγηση με στρογγυλεμένο παραλληλόγραμμο"/>
          <p:cNvSpPr/>
          <p:nvPr/>
        </p:nvSpPr>
        <p:spPr>
          <a:xfrm>
            <a:off x="179512" y="262136"/>
            <a:ext cx="6480720" cy="2590800"/>
          </a:xfrm>
          <a:prstGeom prst="wedgeRoundRectCallout">
            <a:avLst>
              <a:gd name="adj1" fmla="val -16095"/>
              <a:gd name="adj2" fmla="val 78676"/>
              <a:gd name="adj3" fmla="val 16667"/>
            </a:avLst>
          </a:prstGeom>
        </p:spPr>
        <p:style>
          <a:lnRef idx="3">
            <a:schemeClr val="lt1"/>
          </a:lnRef>
          <a:fillRef idx="1">
            <a:schemeClr val="accent2"/>
          </a:fillRef>
          <a:effectRef idx="1">
            <a:schemeClr val="accent2"/>
          </a:effectRef>
          <a:fontRef idx="minor">
            <a:schemeClr val="lt1"/>
          </a:fontRef>
        </p:style>
        <p:txBody>
          <a:bodyPr rtlCol="0" anchor="ctr"/>
          <a:lstStyle/>
          <a:p>
            <a:pPr lvl="1" algn="ctr" eaLnBrk="1" hangingPunct="1"/>
            <a:r>
              <a:rPr lang="el-GR" sz="4800" b="1" dirty="0" smtClean="0">
                <a:solidFill>
                  <a:schemeClr val="bg1"/>
                </a:solidFill>
              </a:rPr>
              <a:t>ποιες είναι οι </a:t>
            </a:r>
            <a:r>
              <a:rPr lang="el-GR" sz="4800" b="1" dirty="0" smtClean="0">
                <a:solidFill>
                  <a:srgbClr val="0000FF"/>
                </a:solidFill>
              </a:rPr>
              <a:t>κακοτοπιές</a:t>
            </a:r>
            <a:r>
              <a:rPr lang="el-GR" sz="4800" b="1" dirty="0" smtClean="0">
                <a:solidFill>
                  <a:srgbClr val="0033CC"/>
                </a:solidFill>
              </a:rPr>
              <a:t> /κίνδυνοι </a:t>
            </a:r>
            <a:r>
              <a:rPr lang="el-GR" sz="4800" b="1" dirty="0" smtClean="0">
                <a:solidFill>
                  <a:schemeClr val="bg1"/>
                </a:solidFill>
              </a:rPr>
              <a:t>του διαδικτύου; </a:t>
            </a:r>
          </a:p>
        </p:txBody>
      </p:sp>
      <p:pic>
        <p:nvPicPr>
          <p:cNvPr id="6" name="Picture 6" descr="global%20internetJ"/>
          <p:cNvPicPr>
            <a:picLocks noChangeAspect="1" noChangeArrowheads="1"/>
          </p:cNvPicPr>
          <p:nvPr/>
        </p:nvPicPr>
        <p:blipFill>
          <a:blip r:embed="rId2" cstate="print"/>
          <a:srcRect/>
          <a:stretch>
            <a:fillRect/>
          </a:stretch>
        </p:blipFill>
        <p:spPr bwMode="auto">
          <a:xfrm>
            <a:off x="251520" y="3501008"/>
            <a:ext cx="3353556" cy="2304256"/>
          </a:xfrm>
          <a:prstGeom prst="rect">
            <a:avLst/>
          </a:prstGeom>
          <a:noFill/>
          <a:ln w="9525">
            <a:noFill/>
            <a:miter lim="800000"/>
            <a:headEnd/>
            <a:tailEnd/>
          </a:ln>
        </p:spPr>
      </p:pic>
      <p:sp>
        <p:nvSpPr>
          <p:cNvPr id="8" name="7 - Επεξήγηση με στρογγυλεμένο παραλληλόγραμμο"/>
          <p:cNvSpPr/>
          <p:nvPr/>
        </p:nvSpPr>
        <p:spPr>
          <a:xfrm>
            <a:off x="3995936" y="3290664"/>
            <a:ext cx="4830688" cy="2514600"/>
          </a:xfrm>
          <a:prstGeom prst="wedgeRoundRectCallout">
            <a:avLst>
              <a:gd name="adj1" fmla="val -71280"/>
              <a:gd name="adj2" fmla="val 7666"/>
              <a:gd name="adj3" fmla="val 16667"/>
            </a:avLst>
          </a:prstGeom>
        </p:spPr>
        <p:style>
          <a:lnRef idx="3">
            <a:schemeClr val="lt1"/>
          </a:lnRef>
          <a:fillRef idx="1">
            <a:schemeClr val="accent1"/>
          </a:fillRef>
          <a:effectRef idx="1">
            <a:schemeClr val="accent1"/>
          </a:effectRef>
          <a:fontRef idx="minor">
            <a:schemeClr val="lt1"/>
          </a:fontRef>
        </p:style>
        <p:txBody>
          <a:bodyPr rtlCol="0" anchor="ctr"/>
          <a:lstStyle/>
          <a:p>
            <a:pPr lvl="1" algn="ctr" eaLnBrk="1" hangingPunct="1"/>
            <a:r>
              <a:rPr lang="el-GR" sz="4800" b="1" dirty="0" smtClean="0">
                <a:solidFill>
                  <a:schemeClr val="bg1"/>
                </a:solidFill>
              </a:rPr>
              <a:t>πως μπορούμε να τις </a:t>
            </a:r>
            <a:r>
              <a:rPr lang="el-GR" sz="4800" b="1" dirty="0" smtClean="0">
                <a:solidFill>
                  <a:srgbClr val="FF0000"/>
                </a:solidFill>
              </a:rPr>
              <a:t>αποφύγουμε</a:t>
            </a:r>
            <a:r>
              <a:rPr lang="el-GR" sz="4800" b="1" dirty="0" smtClean="0">
                <a:solidFill>
                  <a:schemeClr val="bg1"/>
                </a:solidFil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Υπερβολική ενασχόληση / εθισμός</a:t>
            </a:r>
            <a:br>
              <a:rPr lang="el-GR" dirty="0" smtClean="0"/>
            </a:br>
            <a:r>
              <a:rPr lang="el-GR" sz="2200" dirty="0" smtClean="0"/>
              <a:t>Οι κακοτοπιές / κίνδυνοι του διαδικτύου (1/7)</a:t>
            </a:r>
            <a:endParaRPr lang="el-GR" dirty="0"/>
          </a:p>
        </p:txBody>
      </p:sp>
      <p:pic>
        <p:nvPicPr>
          <p:cNvPr id="56322" name="Picture 2" descr="http://s3.pirillo.com/wp-content/uploads/2011/05/Internet-Addiction.jpg"/>
          <p:cNvPicPr>
            <a:picLocks noChangeAspect="1" noChangeArrowheads="1"/>
          </p:cNvPicPr>
          <p:nvPr/>
        </p:nvPicPr>
        <p:blipFill>
          <a:blip r:embed="rId2" cstate="print"/>
          <a:srcRect/>
          <a:stretch>
            <a:fillRect/>
          </a:stretch>
        </p:blipFill>
        <p:spPr bwMode="auto">
          <a:xfrm>
            <a:off x="1000100" y="2000240"/>
            <a:ext cx="7104635" cy="4024468"/>
          </a:xfrm>
          <a:prstGeom prst="rect">
            <a:avLst/>
          </a:prstGeom>
          <a:noFill/>
        </p:spPr>
      </p:pic>
      <p:sp>
        <p:nvSpPr>
          <p:cNvPr id="5" name="4 - Επεξήγηση με στρογγυλεμένο παραλληλόγραμμο"/>
          <p:cNvSpPr/>
          <p:nvPr/>
        </p:nvSpPr>
        <p:spPr>
          <a:xfrm>
            <a:off x="467544" y="3501008"/>
            <a:ext cx="2520280" cy="1224136"/>
          </a:xfrm>
          <a:prstGeom prst="wedgeRoundRectCallout">
            <a:avLst>
              <a:gd name="adj1" fmla="val 59497"/>
              <a:gd name="adj2" fmla="val 37186"/>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2000" b="1" dirty="0" smtClean="0"/>
              <a:t>μπορώ να δημιουργήσω μια ιδανική κατάσταση εαυτού</a:t>
            </a:r>
            <a:endParaRPr lang="el-GR" sz="2000" b="1" dirty="0"/>
          </a:p>
        </p:txBody>
      </p:sp>
      <p:sp>
        <p:nvSpPr>
          <p:cNvPr id="7" name="6 - Επεξήγηση με στρογγυλεμένο παραλληλόγραμμο"/>
          <p:cNvSpPr/>
          <p:nvPr/>
        </p:nvSpPr>
        <p:spPr>
          <a:xfrm>
            <a:off x="1475656" y="5229200"/>
            <a:ext cx="2088232" cy="1080120"/>
          </a:xfrm>
          <a:prstGeom prst="wedgeRoundRectCallout">
            <a:avLst>
              <a:gd name="adj1" fmla="val 68568"/>
              <a:gd name="adj2" fmla="val -43322"/>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2000" b="1" dirty="0" smtClean="0"/>
              <a:t>χωρίς περιορισμούς και συνέπειες</a:t>
            </a:r>
            <a:endParaRPr lang="el-GR" sz="2000" b="1" dirty="0"/>
          </a:p>
        </p:txBody>
      </p:sp>
      <p:sp>
        <p:nvSpPr>
          <p:cNvPr id="9" name="8 - Επεξήγηση με στρογγυλεμένο παραλληλόγραμμο"/>
          <p:cNvSpPr/>
          <p:nvPr/>
        </p:nvSpPr>
        <p:spPr>
          <a:xfrm>
            <a:off x="5436096" y="1700808"/>
            <a:ext cx="1656184" cy="576064"/>
          </a:xfrm>
          <a:prstGeom prst="wedgeRoundRectCallout">
            <a:avLst>
              <a:gd name="adj1" fmla="val -65229"/>
              <a:gd name="adj2" fmla="val 19584"/>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l-GR" sz="2000" b="1" dirty="0" smtClean="0">
                <a:solidFill>
                  <a:srgbClr val="FF0000"/>
                </a:solidFill>
              </a:rPr>
              <a:t>Νομίζεις…</a:t>
            </a:r>
            <a:endParaRPr lang="el-GR" sz="2000"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noAutofit/>
          </a:bodyPr>
          <a:lstStyle/>
          <a:p>
            <a:r>
              <a:rPr lang="el-GR" dirty="0"/>
              <a:t>Μη κολλάς στον </a:t>
            </a:r>
            <a:r>
              <a:rPr lang="el-GR" dirty="0" smtClean="0"/>
              <a:t>εικονικό κόσμο…</a:t>
            </a:r>
            <a:endParaRPr lang="el-GR" dirty="0"/>
          </a:p>
        </p:txBody>
      </p:sp>
      <p:sp>
        <p:nvSpPr>
          <p:cNvPr id="12291" name="Rectangle 3"/>
          <p:cNvSpPr>
            <a:spLocks noGrp="1"/>
          </p:cNvSpPr>
          <p:nvPr>
            <p:ph idx="1"/>
          </p:nvPr>
        </p:nvSpPr>
        <p:spPr/>
        <p:txBody>
          <a:bodyPr>
            <a:normAutofit fontScale="92500" lnSpcReduction="10000"/>
          </a:bodyPr>
          <a:lstStyle/>
          <a:p>
            <a:r>
              <a:rPr lang="el-GR" dirty="0" smtClean="0"/>
              <a:t>δικές σας εμπειρίες;</a:t>
            </a:r>
          </a:p>
          <a:p>
            <a:r>
              <a:rPr lang="el-GR" dirty="0" smtClean="0"/>
              <a:t>είναι </a:t>
            </a:r>
            <a:r>
              <a:rPr lang="el-GR" dirty="0"/>
              <a:t>προτιμότερο να ζεις στον πραγματικό κόσμο</a:t>
            </a:r>
            <a:r>
              <a:rPr lang="el-GR" dirty="0" smtClean="0"/>
              <a:t>…</a:t>
            </a:r>
          </a:p>
          <a:p>
            <a:r>
              <a:rPr lang="el-GR" dirty="0" smtClean="0"/>
              <a:t>πραγματικοί φίλοι </a:t>
            </a:r>
            <a:r>
              <a:rPr lang="en-US" dirty="0" err="1" smtClean="0"/>
              <a:t>vs</a:t>
            </a:r>
            <a:r>
              <a:rPr lang="en-US" dirty="0" smtClean="0"/>
              <a:t> </a:t>
            </a:r>
            <a:r>
              <a:rPr lang="el-GR" dirty="0" smtClean="0"/>
              <a:t>εικονικοί φίλοι</a:t>
            </a:r>
            <a:endParaRPr lang="el-GR" dirty="0"/>
          </a:p>
          <a:p>
            <a:r>
              <a:rPr lang="el-GR" dirty="0"/>
              <a:t>να χρησιμοποιείς το διαδίκτυο με μέτρο</a:t>
            </a:r>
          </a:p>
          <a:p>
            <a:r>
              <a:rPr lang="el-GR" dirty="0"/>
              <a:t>αν αντιληφθείς κάτι στην συμπεριφορά κάποιου φίλου σου ενημέρωσε αμέσως κάποιον μεγαλύτερο (γονέα, δάσκαλο, κλπ) </a:t>
            </a:r>
          </a:p>
          <a:p>
            <a:r>
              <a:rPr lang="el-GR" dirty="0"/>
              <a:t>800 11 800 15 / </a:t>
            </a:r>
            <a:r>
              <a:rPr lang="en-US" dirty="0">
                <a:hlinkClick r:id="rId2"/>
              </a:rPr>
              <a:t>www.saferinternet.gr</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p:cNvPicPr>
            <a:picLocks noChangeAspect="1" noChangeArrowheads="1"/>
          </p:cNvPicPr>
          <p:nvPr/>
        </p:nvPicPr>
        <p:blipFill>
          <a:blip r:embed="rId2" cstate="print"/>
          <a:srcRect/>
          <a:stretch>
            <a:fillRect/>
          </a:stretch>
        </p:blipFill>
        <p:spPr bwMode="auto">
          <a:xfrm>
            <a:off x="252397" y="1196752"/>
            <a:ext cx="8640083" cy="5328592"/>
          </a:xfrm>
          <a:prstGeom prst="rect">
            <a:avLst/>
          </a:prstGeom>
          <a:noFill/>
          <a:ln w="9525">
            <a:noFill/>
            <a:miter lim="800000"/>
            <a:headEnd/>
            <a:tailEnd/>
          </a:ln>
        </p:spPr>
      </p:pic>
      <p:sp>
        <p:nvSpPr>
          <p:cNvPr id="2" name="1 - Τίτλος"/>
          <p:cNvSpPr>
            <a:spLocks noGrp="1"/>
          </p:cNvSpPr>
          <p:nvPr>
            <p:ph type="title"/>
          </p:nvPr>
        </p:nvSpPr>
        <p:spPr/>
        <p:txBody>
          <a:bodyPr>
            <a:normAutofit fontScale="90000"/>
          </a:bodyPr>
          <a:lstStyle/>
          <a:p>
            <a:pPr marL="342900" indent="-342900"/>
            <a:r>
              <a:rPr lang="el-GR" dirty="0" smtClean="0"/>
              <a:t>Δημοσίευση προσωπικών στοιχείων</a:t>
            </a:r>
            <a:br>
              <a:rPr lang="el-GR" dirty="0" smtClean="0"/>
            </a:br>
            <a:r>
              <a:rPr lang="el-GR" sz="2200" dirty="0" smtClean="0"/>
              <a:t>Οι κακοτοπιές / κίνδυνοι του διαδικτύου (2/7)</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2 - Θέση περιεχομένου"/>
          <p:cNvSpPr>
            <a:spLocks noGrp="1"/>
          </p:cNvSpPr>
          <p:nvPr>
            <p:ph idx="1"/>
          </p:nvPr>
        </p:nvSpPr>
        <p:spPr>
          <a:xfrm>
            <a:off x="533400" y="1423317"/>
            <a:ext cx="8229600" cy="4525963"/>
          </a:xfrm>
        </p:spPr>
        <p:txBody>
          <a:bodyPr/>
          <a:lstStyle/>
          <a:p>
            <a:pPr>
              <a:buFontTx/>
              <a:buNone/>
            </a:pPr>
            <a:endParaRPr lang="el-GR" dirty="0" smtClean="0"/>
          </a:p>
          <a:p>
            <a:pPr>
              <a:buFontTx/>
              <a:buNone/>
            </a:pPr>
            <a:endParaRPr lang="el-GR" dirty="0" smtClean="0"/>
          </a:p>
          <a:p>
            <a:pPr>
              <a:buFontTx/>
              <a:buNone/>
            </a:pPr>
            <a:endParaRPr lang="el-GR" dirty="0" smtClean="0"/>
          </a:p>
        </p:txBody>
      </p:sp>
      <p:sp>
        <p:nvSpPr>
          <p:cNvPr id="5" name="4 - Ορθογώνιο"/>
          <p:cNvSpPr/>
          <p:nvPr/>
        </p:nvSpPr>
        <p:spPr>
          <a:xfrm>
            <a:off x="2627784" y="1844824"/>
            <a:ext cx="4876800" cy="243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8800" b="1" dirty="0">
                <a:solidFill>
                  <a:srgbClr val="FF0000"/>
                </a:solidFill>
              </a:rPr>
              <a:t>σκέψου </a:t>
            </a:r>
          </a:p>
          <a:p>
            <a:pPr algn="ctr">
              <a:defRPr/>
            </a:pPr>
            <a:r>
              <a:rPr lang="el-GR" sz="2800" b="1" dirty="0">
                <a:solidFill>
                  <a:srgbClr val="0033CC"/>
                </a:solidFill>
              </a:rPr>
              <a:t>πριν δημοσιεύσεις </a:t>
            </a:r>
            <a:r>
              <a:rPr lang="el-GR" sz="2800" b="1" dirty="0" smtClean="0">
                <a:solidFill>
                  <a:srgbClr val="0033CC"/>
                </a:solidFill>
              </a:rPr>
              <a:t>κάτι</a:t>
            </a:r>
          </a:p>
          <a:p>
            <a:pPr algn="ctr">
              <a:defRPr/>
            </a:pPr>
            <a:r>
              <a:rPr lang="el-GR" sz="2800" b="1" dirty="0" smtClean="0">
                <a:solidFill>
                  <a:srgbClr val="0033CC"/>
                </a:solidFill>
              </a:rPr>
              <a:t>στο διαδίκτυο</a:t>
            </a:r>
            <a:endParaRPr lang="el-GR" sz="2800" b="1" dirty="0">
              <a:solidFill>
                <a:srgbClr val="0033CC"/>
              </a:solidFill>
            </a:endParaRPr>
          </a:p>
        </p:txBody>
      </p:sp>
      <p:sp>
        <p:nvSpPr>
          <p:cNvPr id="6" name="5 - Επεξήγηση με στρογγυλεμένο παραλληλόγραμμο"/>
          <p:cNvSpPr/>
          <p:nvPr/>
        </p:nvSpPr>
        <p:spPr>
          <a:xfrm>
            <a:off x="2195736" y="260648"/>
            <a:ext cx="2952328" cy="1152128"/>
          </a:xfrm>
          <a:prstGeom prst="wedgeRoundRectCallout">
            <a:avLst>
              <a:gd name="adj1" fmla="val 28889"/>
              <a:gd name="adj2" fmla="val 83853"/>
              <a:gd name="adj3" fmla="val 16667"/>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r>
              <a:rPr lang="el-GR" sz="2000" b="1" dirty="0">
                <a:solidFill>
                  <a:schemeClr val="bg1"/>
                </a:solidFill>
              </a:rPr>
              <a:t>Ποιος άλλος θα έχει τη δυνατότητα να δει αυτά που δημοσιεύεις;</a:t>
            </a:r>
          </a:p>
        </p:txBody>
      </p:sp>
      <p:sp>
        <p:nvSpPr>
          <p:cNvPr id="7" name="6 - Επεξήγηση με στρογγυλεμένο παραλληλόγραμμο"/>
          <p:cNvSpPr/>
          <p:nvPr/>
        </p:nvSpPr>
        <p:spPr>
          <a:xfrm>
            <a:off x="6948264" y="2420888"/>
            <a:ext cx="2088232" cy="1066800"/>
          </a:xfrm>
          <a:prstGeom prst="wedgeRoundRectCallout">
            <a:avLst>
              <a:gd name="adj1" fmla="val -64354"/>
              <a:gd name="adj2" fmla="val 16890"/>
              <a:gd name="adj3" fmla="val 16667"/>
            </a:avLst>
          </a:prstGeom>
        </p:spPr>
        <p:style>
          <a:lnRef idx="3">
            <a:schemeClr val="lt1"/>
          </a:lnRef>
          <a:fillRef idx="1">
            <a:schemeClr val="dk1"/>
          </a:fillRef>
          <a:effectRef idx="1">
            <a:schemeClr val="dk1"/>
          </a:effectRef>
          <a:fontRef idx="minor">
            <a:schemeClr val="lt1"/>
          </a:fontRef>
        </p:style>
        <p:txBody>
          <a:bodyPr anchor="ctr"/>
          <a:lstStyle/>
          <a:p>
            <a:pPr algn="ctr">
              <a:defRPr/>
            </a:pPr>
            <a:r>
              <a:rPr lang="el-GR" sz="2000" b="1" dirty="0">
                <a:solidFill>
                  <a:schemeClr val="bg1"/>
                </a:solidFill>
              </a:rPr>
              <a:t>Μήπως δημοσιεύεις θυμωμένος;</a:t>
            </a:r>
          </a:p>
        </p:txBody>
      </p:sp>
      <p:sp>
        <p:nvSpPr>
          <p:cNvPr id="8" name="7 - Επεξήγηση με στρογγυλεμένο παραλληλόγραμμο"/>
          <p:cNvSpPr/>
          <p:nvPr/>
        </p:nvSpPr>
        <p:spPr>
          <a:xfrm>
            <a:off x="7020272" y="4149080"/>
            <a:ext cx="1981200" cy="1066800"/>
          </a:xfrm>
          <a:prstGeom prst="wedgeRoundRectCallout">
            <a:avLst>
              <a:gd name="adj1" fmla="val -72435"/>
              <a:gd name="adj2" fmla="val -26562"/>
              <a:gd name="adj3" fmla="val 16667"/>
            </a:avLst>
          </a:prstGeom>
        </p:spPr>
        <p:style>
          <a:lnRef idx="3">
            <a:schemeClr val="lt1"/>
          </a:lnRef>
          <a:fillRef idx="1">
            <a:schemeClr val="accent5"/>
          </a:fillRef>
          <a:effectRef idx="1">
            <a:schemeClr val="accent5"/>
          </a:effectRef>
          <a:fontRef idx="minor">
            <a:schemeClr val="lt1"/>
          </a:fontRef>
        </p:style>
        <p:txBody>
          <a:bodyPr anchor="ctr"/>
          <a:lstStyle/>
          <a:p>
            <a:pPr algn="ctr">
              <a:defRPr/>
            </a:pPr>
            <a:r>
              <a:rPr lang="el-GR" sz="2000" b="1" dirty="0">
                <a:solidFill>
                  <a:schemeClr val="bg1"/>
                </a:solidFill>
              </a:rPr>
              <a:t>Μήπως προσβάλλεις κάποιον;</a:t>
            </a:r>
          </a:p>
        </p:txBody>
      </p:sp>
      <p:sp>
        <p:nvSpPr>
          <p:cNvPr id="9" name="8 - Επεξήγηση με στρογγυλεμένο παραλληλόγραμμο"/>
          <p:cNvSpPr/>
          <p:nvPr/>
        </p:nvSpPr>
        <p:spPr>
          <a:xfrm>
            <a:off x="179512" y="1844824"/>
            <a:ext cx="2520280" cy="1296144"/>
          </a:xfrm>
          <a:prstGeom prst="wedgeRoundRectCallout">
            <a:avLst>
              <a:gd name="adj1" fmla="val 68304"/>
              <a:gd name="adj2" fmla="val 27418"/>
              <a:gd name="adj3" fmla="val 16667"/>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l-GR" sz="2000" b="1" dirty="0">
                <a:solidFill>
                  <a:schemeClr val="bg1"/>
                </a:solidFill>
              </a:rPr>
              <a:t>Μήπως αποκαλύπτεις παραπάνω από όσα πρέπει για σένα;</a:t>
            </a:r>
          </a:p>
        </p:txBody>
      </p:sp>
      <p:sp>
        <p:nvSpPr>
          <p:cNvPr id="10" name="9 - Επεξήγηση με στρογγυλεμένο παραλληλόγραμμο"/>
          <p:cNvSpPr/>
          <p:nvPr/>
        </p:nvSpPr>
        <p:spPr>
          <a:xfrm>
            <a:off x="539552" y="3933056"/>
            <a:ext cx="2448272" cy="1152128"/>
          </a:xfrm>
          <a:prstGeom prst="wedgeRoundRectCallout">
            <a:avLst>
              <a:gd name="adj1" fmla="val 42985"/>
              <a:gd name="adj2" fmla="val -87277"/>
              <a:gd name="adj3" fmla="val 16667"/>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l-GR" sz="2000" b="1" dirty="0">
                <a:solidFill>
                  <a:schemeClr val="bg1"/>
                </a:solidFill>
              </a:rPr>
              <a:t>Μήπως προβάλλεις μια κακή εικόνα για σένα;</a:t>
            </a:r>
          </a:p>
        </p:txBody>
      </p:sp>
      <p:sp>
        <p:nvSpPr>
          <p:cNvPr id="11" name="10 - Επεξήγηση με στρογγυλεμένο παραλληλόγραμμο"/>
          <p:cNvSpPr/>
          <p:nvPr/>
        </p:nvSpPr>
        <p:spPr>
          <a:xfrm>
            <a:off x="3491880" y="4797152"/>
            <a:ext cx="2808312" cy="1440160"/>
          </a:xfrm>
          <a:prstGeom prst="wedgeRoundRectCallout">
            <a:avLst>
              <a:gd name="adj1" fmla="val 13012"/>
              <a:gd name="adj2" fmla="val -79231"/>
              <a:gd name="adj3" fmla="val 16667"/>
            </a:avLst>
          </a:prstGeom>
        </p:spPr>
        <p:style>
          <a:lnRef idx="3">
            <a:schemeClr val="lt1"/>
          </a:lnRef>
          <a:fillRef idx="1">
            <a:schemeClr val="accent4"/>
          </a:fillRef>
          <a:effectRef idx="1">
            <a:schemeClr val="accent4"/>
          </a:effectRef>
          <a:fontRef idx="minor">
            <a:schemeClr val="lt1"/>
          </a:fontRef>
        </p:style>
        <p:txBody>
          <a:bodyPr anchor="ctr"/>
          <a:lstStyle/>
          <a:p>
            <a:pPr algn="ctr">
              <a:defRPr/>
            </a:pPr>
            <a:r>
              <a:rPr lang="el-GR" sz="2000" b="1" dirty="0">
                <a:solidFill>
                  <a:schemeClr val="bg1"/>
                </a:solidFill>
              </a:rPr>
              <a:t>Μήπως κάποιος θα μπορούσε να παρεξηγήσει αυτά που δημοσιεύεις;</a:t>
            </a:r>
          </a:p>
        </p:txBody>
      </p:sp>
      <p:sp>
        <p:nvSpPr>
          <p:cNvPr id="13" name="12 - Επεξήγηση με στρογγυλεμένο παραλληλόγραμμο"/>
          <p:cNvSpPr/>
          <p:nvPr/>
        </p:nvSpPr>
        <p:spPr>
          <a:xfrm>
            <a:off x="5724128" y="260648"/>
            <a:ext cx="2592288" cy="1152128"/>
          </a:xfrm>
          <a:prstGeom prst="wedgeRoundRectCallout">
            <a:avLst>
              <a:gd name="adj1" fmla="val -44328"/>
              <a:gd name="adj2" fmla="val 103797"/>
              <a:gd name="adj3" fmla="val 16667"/>
            </a:avLst>
          </a:prstGeom>
        </p:spPr>
        <p:style>
          <a:lnRef idx="3">
            <a:schemeClr val="lt1"/>
          </a:lnRef>
          <a:fillRef idx="1">
            <a:schemeClr val="accent2"/>
          </a:fillRef>
          <a:effectRef idx="1">
            <a:schemeClr val="accent2"/>
          </a:effectRef>
          <a:fontRef idx="minor">
            <a:schemeClr val="lt1"/>
          </a:fontRef>
        </p:style>
        <p:txBody>
          <a:bodyPr anchor="ctr"/>
          <a:lstStyle/>
          <a:p>
            <a:pPr algn="ctr">
              <a:defRPr/>
            </a:pPr>
            <a:r>
              <a:rPr lang="el-GR" sz="2000" b="1" dirty="0" smtClean="0">
                <a:solidFill>
                  <a:schemeClr val="bg1"/>
                </a:solidFill>
              </a:rPr>
              <a:t>Μήπως αυτά που δημοσιεύεις σε θέτουν σε κίνδυνο;</a:t>
            </a:r>
            <a:endParaRPr lang="el-GR" sz="20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784</Words>
  <Application>Microsoft Office PowerPoint</Application>
  <PresentationFormat>Προβολή στην οθόνη (4:3)</PresentationFormat>
  <Paragraphs>116</Paragraphs>
  <Slides>25</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Ημέρα ασφαλούς διαδικτύου</vt:lpstr>
      <vt:lpstr>Τι είναι το διαδίκτυο;</vt:lpstr>
      <vt:lpstr>ένα εργαλείο…</vt:lpstr>
      <vt:lpstr>ασφαλής χρήση…</vt:lpstr>
      <vt:lpstr>Διαφάνεια 5</vt:lpstr>
      <vt:lpstr>Υπερβολική ενασχόληση / εθισμός Οι κακοτοπιές / κίνδυνοι του διαδικτύου (1/7)</vt:lpstr>
      <vt:lpstr>Μη κολλάς στον εικονικό κόσμο…</vt:lpstr>
      <vt:lpstr>Δημοσίευση προσωπικών στοιχείων Οι κακοτοπιές / κίνδυνοι του διαδικτύου (2/7)</vt:lpstr>
      <vt:lpstr>Διαφάνεια 9</vt:lpstr>
      <vt:lpstr>Σεξουαλική παρενόχληση / αποπλάνηση Οι κακοτοπιές / κίνδυνοι του διαδικτύου (3/7)</vt:lpstr>
      <vt:lpstr>Ποτέ μη συναντάς αγνώστους…</vt:lpstr>
      <vt:lpstr>Προσβλητική συμπεριφορά, ηλεκτρονική παρενόχληση  Οι κακοτοπιές του διαδικτύου (4/7)</vt:lpstr>
      <vt:lpstr>Ηλεκτρονική παρενόχληση,  κατ’ αρχήν ηρέμησε…</vt:lpstr>
      <vt:lpstr>Μετάδοση βλαβερού λογισμικού Επιβλαβές περιεχόμενο  Οι κακοτοπιές του διαδικτύου (5/7)</vt:lpstr>
      <vt:lpstr>Μην αποδέχεσαι…</vt:lpstr>
      <vt:lpstr>Πρόσεχε ποιες ιστοσελίδες επισκέπτεσαι</vt:lpstr>
      <vt:lpstr>Ηλεκτρονικές απάτες  Οι κακοτοπιές του διαδικτύου (6/7)</vt:lpstr>
      <vt:lpstr>Προστάτεψε τα προσωπικά σου  στοιχεία</vt:lpstr>
      <vt:lpstr>Αναξιοπιστία πληροφορίας  Οι κακοτοπιές του διαδικτύου (7/7)</vt:lpstr>
      <vt:lpstr>Αξιοπιστία…</vt:lpstr>
      <vt:lpstr>Διαφάνεια 21</vt:lpstr>
      <vt:lpstr>προπάντων μίλα…</vt:lpstr>
      <vt:lpstr>ενημέρωση και βοήθεια</vt:lpstr>
      <vt:lpstr>Δράση Ενημέρωσης www.saferinternet.gr</vt:lpstr>
      <vt:lpstr>Διαφάνεια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Ημέρα ασφαλούς διαδικτύου 2013</dc:title>
  <dc:creator>phel</dc:creator>
  <cp:lastModifiedBy>school2</cp:lastModifiedBy>
  <cp:revision>6</cp:revision>
  <dcterms:created xsi:type="dcterms:W3CDTF">2013-02-03T20:40:57Z</dcterms:created>
  <dcterms:modified xsi:type="dcterms:W3CDTF">2015-02-11T11:42:52Z</dcterms:modified>
</cp:coreProperties>
</file>